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121"/>
  </p:notesMasterIdLst>
  <p:sldIdLst>
    <p:sldId id="256" r:id="rId2"/>
    <p:sldId id="276" r:id="rId3"/>
    <p:sldId id="257" r:id="rId4"/>
    <p:sldId id="258" r:id="rId5"/>
    <p:sldId id="277" r:id="rId6"/>
    <p:sldId id="278" r:id="rId7"/>
    <p:sldId id="279" r:id="rId8"/>
    <p:sldId id="280" r:id="rId9"/>
    <p:sldId id="365" r:id="rId10"/>
    <p:sldId id="281" r:id="rId11"/>
    <p:sldId id="391" r:id="rId12"/>
    <p:sldId id="282" r:id="rId13"/>
    <p:sldId id="283" r:id="rId14"/>
    <p:sldId id="305" r:id="rId15"/>
    <p:sldId id="366" r:id="rId16"/>
    <p:sldId id="284" r:id="rId17"/>
    <p:sldId id="285" r:id="rId18"/>
    <p:sldId id="368" r:id="rId19"/>
    <p:sldId id="286" r:id="rId20"/>
    <p:sldId id="367" r:id="rId21"/>
    <p:sldId id="287" r:id="rId22"/>
    <p:sldId id="288" r:id="rId23"/>
    <p:sldId id="362" r:id="rId24"/>
    <p:sldId id="289" r:id="rId25"/>
    <p:sldId id="290" r:id="rId26"/>
    <p:sldId id="291" r:id="rId27"/>
    <p:sldId id="292" r:id="rId28"/>
    <p:sldId id="293" r:id="rId29"/>
    <p:sldId id="294" r:id="rId30"/>
    <p:sldId id="363" r:id="rId31"/>
    <p:sldId id="295" r:id="rId32"/>
    <p:sldId id="296" r:id="rId33"/>
    <p:sldId id="297" r:id="rId34"/>
    <p:sldId id="298" r:id="rId35"/>
    <p:sldId id="299" r:id="rId36"/>
    <p:sldId id="300" r:id="rId37"/>
    <p:sldId id="301" r:id="rId38"/>
    <p:sldId id="302" r:id="rId39"/>
    <p:sldId id="303" r:id="rId40"/>
    <p:sldId id="304" r:id="rId41"/>
    <p:sldId id="306" r:id="rId42"/>
    <p:sldId id="307" r:id="rId43"/>
    <p:sldId id="375" r:id="rId44"/>
    <p:sldId id="376" r:id="rId45"/>
    <p:sldId id="392" r:id="rId46"/>
    <p:sldId id="377" r:id="rId47"/>
    <p:sldId id="378" r:id="rId48"/>
    <p:sldId id="379" r:id="rId49"/>
    <p:sldId id="380" r:id="rId50"/>
    <p:sldId id="381" r:id="rId51"/>
    <p:sldId id="382" r:id="rId52"/>
    <p:sldId id="387" r:id="rId53"/>
    <p:sldId id="383" r:id="rId54"/>
    <p:sldId id="388" r:id="rId55"/>
    <p:sldId id="384" r:id="rId56"/>
    <p:sldId id="385" r:id="rId57"/>
    <p:sldId id="389" r:id="rId58"/>
    <p:sldId id="397" r:id="rId59"/>
    <p:sldId id="396" r:id="rId60"/>
    <p:sldId id="386" r:id="rId61"/>
    <p:sldId id="390" r:id="rId62"/>
    <p:sldId id="393" r:id="rId63"/>
    <p:sldId id="394" r:id="rId64"/>
    <p:sldId id="308" r:id="rId65"/>
    <p:sldId id="309" r:id="rId66"/>
    <p:sldId id="310" r:id="rId67"/>
    <p:sldId id="395" r:id="rId68"/>
    <p:sldId id="311" r:id="rId69"/>
    <p:sldId id="312" r:id="rId70"/>
    <p:sldId id="313" r:id="rId71"/>
    <p:sldId id="314" r:id="rId72"/>
    <p:sldId id="315" r:id="rId73"/>
    <p:sldId id="316" r:id="rId74"/>
    <p:sldId id="317" r:id="rId75"/>
    <p:sldId id="318" r:id="rId76"/>
    <p:sldId id="319" r:id="rId77"/>
    <p:sldId id="320" r:id="rId78"/>
    <p:sldId id="361" r:id="rId79"/>
    <p:sldId id="324" r:id="rId80"/>
    <p:sldId id="323" r:id="rId81"/>
    <p:sldId id="373" r:id="rId82"/>
    <p:sldId id="326" r:id="rId83"/>
    <p:sldId id="327" r:id="rId84"/>
    <p:sldId id="328" r:id="rId85"/>
    <p:sldId id="329" r:id="rId86"/>
    <p:sldId id="330" r:id="rId87"/>
    <p:sldId id="331" r:id="rId88"/>
    <p:sldId id="369" r:id="rId89"/>
    <p:sldId id="370" r:id="rId90"/>
    <p:sldId id="371" r:id="rId91"/>
    <p:sldId id="333" r:id="rId92"/>
    <p:sldId id="364" r:id="rId93"/>
    <p:sldId id="334" r:id="rId94"/>
    <p:sldId id="338" r:id="rId95"/>
    <p:sldId id="335" r:id="rId96"/>
    <p:sldId id="336" r:id="rId97"/>
    <p:sldId id="337" r:id="rId98"/>
    <p:sldId id="339" r:id="rId99"/>
    <p:sldId id="340" r:id="rId100"/>
    <p:sldId id="341" r:id="rId101"/>
    <p:sldId id="372" r:id="rId102"/>
    <p:sldId id="342" r:id="rId103"/>
    <p:sldId id="374" r:id="rId104"/>
    <p:sldId id="343" r:id="rId105"/>
    <p:sldId id="344" r:id="rId106"/>
    <p:sldId id="345" r:id="rId107"/>
    <p:sldId id="347" r:id="rId108"/>
    <p:sldId id="348" r:id="rId109"/>
    <p:sldId id="349" r:id="rId110"/>
    <p:sldId id="350" r:id="rId111"/>
    <p:sldId id="351" r:id="rId112"/>
    <p:sldId id="352" r:id="rId113"/>
    <p:sldId id="398" r:id="rId114"/>
    <p:sldId id="353" r:id="rId115"/>
    <p:sldId id="354" r:id="rId116"/>
    <p:sldId id="355" r:id="rId117"/>
    <p:sldId id="356" r:id="rId118"/>
    <p:sldId id="358" r:id="rId119"/>
    <p:sldId id="359" r:id="rId1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41" autoAdjust="0"/>
  </p:normalViewPr>
  <p:slideViewPr>
    <p:cSldViewPr>
      <p:cViewPr varScale="1">
        <p:scale>
          <a:sx n="70" d="100"/>
          <a:sy n="70" d="100"/>
        </p:scale>
        <p:origin x="138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A65D10-0CF1-4BA2-AD34-DE679D6B37AB}" type="datetimeFigureOut">
              <a:rPr lang="en-US" smtClean="0"/>
              <a:pPr/>
              <a:t>11/4/2020</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79D92C-BC85-4575-BC38-225A3A275FE3}" type="slidenum">
              <a:rPr lang="en-GB" smtClean="0"/>
              <a:pPr/>
              <a:t>‹#›</a:t>
            </a:fld>
            <a:endParaRPr lang="en-GB"/>
          </a:p>
        </p:txBody>
      </p:sp>
    </p:spTree>
    <p:extLst>
      <p:ext uri="{BB962C8B-B14F-4D97-AF65-F5344CB8AC3E}">
        <p14:creationId xmlns:p14="http://schemas.microsoft.com/office/powerpoint/2010/main" val="1186259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r-Latn-RS"/>
          </a:p>
        </p:txBody>
      </p:sp>
      <p:sp>
        <p:nvSpPr>
          <p:cNvPr id="4" name="Slide Number Placeholder 3"/>
          <p:cNvSpPr>
            <a:spLocks noGrp="1"/>
          </p:cNvSpPr>
          <p:nvPr>
            <p:ph type="sldNum" sz="quarter" idx="10"/>
          </p:nvPr>
        </p:nvSpPr>
        <p:spPr/>
        <p:txBody>
          <a:bodyPr/>
          <a:lstStyle/>
          <a:p>
            <a:fld id="{1179D92C-BC85-4575-BC38-225A3A275FE3}" type="slidenum">
              <a:rPr lang="en-GB" smtClean="0"/>
              <a:pPr/>
              <a:t>35</a:t>
            </a:fld>
            <a:endParaRPr lang="en-GB"/>
          </a:p>
        </p:txBody>
      </p:sp>
    </p:spTree>
    <p:extLst>
      <p:ext uri="{BB962C8B-B14F-4D97-AF65-F5344CB8AC3E}">
        <p14:creationId xmlns:p14="http://schemas.microsoft.com/office/powerpoint/2010/main" val="1877942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sz="1200" smtClean="0"/>
              <a:t>Iako većina korisnika danas shvata da je ovo pogrešno, mnogi se ne obaziru na to jer ne shvataju važnost činjenice da je softver vredna intelektualna svojina.</a:t>
            </a:r>
            <a:endParaRPr lang="en-US" sz="1200" smtClean="0"/>
          </a:p>
          <a:p>
            <a:endParaRPr lang="en-GB"/>
          </a:p>
        </p:txBody>
      </p:sp>
      <p:sp>
        <p:nvSpPr>
          <p:cNvPr id="4" name="Slide Number Placeholder 3"/>
          <p:cNvSpPr>
            <a:spLocks noGrp="1"/>
          </p:cNvSpPr>
          <p:nvPr>
            <p:ph type="sldNum" sz="quarter" idx="10"/>
          </p:nvPr>
        </p:nvSpPr>
        <p:spPr/>
        <p:txBody>
          <a:bodyPr/>
          <a:lstStyle/>
          <a:p>
            <a:fld id="{1179D92C-BC85-4575-BC38-225A3A275FE3}" type="slidenum">
              <a:rPr lang="en-GB" smtClean="0"/>
              <a:pPr/>
              <a:t>110</a:t>
            </a:fld>
            <a:endParaRPr lang="en-GB"/>
          </a:p>
        </p:txBody>
      </p:sp>
    </p:spTree>
    <p:extLst>
      <p:ext uri="{BB962C8B-B14F-4D97-AF65-F5344CB8AC3E}">
        <p14:creationId xmlns:p14="http://schemas.microsoft.com/office/powerpoint/2010/main" val="409072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
        <p:nvSpPr>
          <p:cNvPr id="6" name="Slide Number Placeholder 5"/>
          <p:cNvSpPr>
            <a:spLocks noGrp="1"/>
          </p:cNvSpPr>
          <p:nvPr>
            <p:ph type="sldNum" sz="quarter" idx="12"/>
          </p:nvPr>
        </p:nvSpPr>
        <p:spPr/>
        <p:txBody>
          <a:bodyPr/>
          <a:lstStyle/>
          <a:p>
            <a:fld id="{431CA8EC-8577-4189-BC04-5074B0E7B75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
        <p:nvSpPr>
          <p:cNvPr id="6" name="Slide Number Placeholder 5"/>
          <p:cNvSpPr>
            <a:spLocks noGrp="1"/>
          </p:cNvSpPr>
          <p:nvPr>
            <p:ph type="sldNum" sz="quarter" idx="12"/>
          </p:nvPr>
        </p:nvSpPr>
        <p:spPr/>
        <p:txBody>
          <a:bodyPr/>
          <a:lstStyle/>
          <a:p>
            <a:fld id="{8E87507E-ABBC-48D5-9A27-6F76BD17EA1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
        <p:nvSpPr>
          <p:cNvPr id="6" name="Slide Number Placeholder 5"/>
          <p:cNvSpPr>
            <a:spLocks noGrp="1"/>
          </p:cNvSpPr>
          <p:nvPr>
            <p:ph type="sldNum" sz="quarter" idx="12"/>
          </p:nvPr>
        </p:nvSpPr>
        <p:spPr/>
        <p:txBody>
          <a:bodyPr/>
          <a:lstStyle/>
          <a:p>
            <a:fld id="{B142B2E3-9135-4097-B93B-B025BDDB91E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
        <p:nvSpPr>
          <p:cNvPr id="6" name="Slide Number Placeholder 5"/>
          <p:cNvSpPr>
            <a:spLocks noGrp="1"/>
          </p:cNvSpPr>
          <p:nvPr>
            <p:ph type="sldNum" sz="quarter" idx="12"/>
          </p:nvPr>
        </p:nvSpPr>
        <p:spPr/>
        <p:txBody>
          <a:bodyPr/>
          <a:lstStyle/>
          <a:p>
            <a:fld id="{72891C79-82D5-47AA-9EB4-145A5E1185D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
        <p:nvSpPr>
          <p:cNvPr id="6" name="Slide Number Placeholder 5"/>
          <p:cNvSpPr>
            <a:spLocks noGrp="1"/>
          </p:cNvSpPr>
          <p:nvPr>
            <p:ph type="sldNum" sz="quarter" idx="12"/>
          </p:nvPr>
        </p:nvSpPr>
        <p:spPr/>
        <p:txBody>
          <a:bodyPr/>
          <a:lstStyle/>
          <a:p>
            <a:fld id="{290869F9-8409-4640-9975-978F04E63FD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
        <p:nvSpPr>
          <p:cNvPr id="7" name="Slide Number Placeholder 6"/>
          <p:cNvSpPr>
            <a:spLocks noGrp="1"/>
          </p:cNvSpPr>
          <p:nvPr>
            <p:ph type="sldNum" sz="quarter" idx="12"/>
          </p:nvPr>
        </p:nvSpPr>
        <p:spPr/>
        <p:txBody>
          <a:bodyPr/>
          <a:lstStyle/>
          <a:p>
            <a:fld id="{E1FBF138-3BB7-4BF4-A015-E4BAB0775FB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 N.Jovanović, 2017.-2020.</a:t>
            </a:r>
            <a:endParaRPr lang="en-US"/>
          </a:p>
        </p:txBody>
      </p:sp>
      <p:sp>
        <p:nvSpPr>
          <p:cNvPr id="9" name="Slide Number Placeholder 8"/>
          <p:cNvSpPr>
            <a:spLocks noGrp="1"/>
          </p:cNvSpPr>
          <p:nvPr>
            <p:ph type="sldNum" sz="quarter" idx="12"/>
          </p:nvPr>
        </p:nvSpPr>
        <p:spPr/>
        <p:txBody>
          <a:bodyPr/>
          <a:lstStyle/>
          <a:p>
            <a:fld id="{7C19850D-1D94-404D-B85D-54FC16E26E1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0E727FA4-5981-4849-AF62-42B7CA8543D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 N.Jovanović, 2017.-2020.</a:t>
            </a:r>
            <a:endParaRPr lang="en-US"/>
          </a:p>
        </p:txBody>
      </p:sp>
      <p:sp>
        <p:nvSpPr>
          <p:cNvPr id="4" name="Slide Number Placeholder 3"/>
          <p:cNvSpPr>
            <a:spLocks noGrp="1"/>
          </p:cNvSpPr>
          <p:nvPr>
            <p:ph type="sldNum" sz="quarter" idx="12"/>
          </p:nvPr>
        </p:nvSpPr>
        <p:spPr/>
        <p:txBody>
          <a:bodyPr/>
          <a:lstStyle/>
          <a:p>
            <a:fld id="{9E0C70C4-8213-442B-A4C2-B9E06C89989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
        <p:nvSpPr>
          <p:cNvPr id="7" name="Slide Number Placeholder 6"/>
          <p:cNvSpPr>
            <a:spLocks noGrp="1"/>
          </p:cNvSpPr>
          <p:nvPr>
            <p:ph type="sldNum" sz="quarter" idx="12"/>
          </p:nvPr>
        </p:nvSpPr>
        <p:spPr/>
        <p:txBody>
          <a:bodyPr/>
          <a:lstStyle/>
          <a:p>
            <a:fld id="{AEE10D27-1F94-4506-B053-57B08BF531F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
        <p:nvSpPr>
          <p:cNvPr id="7" name="Slide Number Placeholder 6"/>
          <p:cNvSpPr>
            <a:spLocks noGrp="1"/>
          </p:cNvSpPr>
          <p:nvPr>
            <p:ph type="sldNum" sz="quarter" idx="12"/>
          </p:nvPr>
        </p:nvSpPr>
        <p:spPr/>
        <p:txBody>
          <a:bodyPr/>
          <a:lstStyle/>
          <a:p>
            <a:fld id="{388B600F-3594-4D5D-BECF-4B6B653AD91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N.Jovanović, 2017.-2020.</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052D2-D933-493B-9743-EA0BAA012AC2}" type="slidenum">
              <a:rPr lang="en-US" smtClean="0"/>
              <a:pPr/>
              <a:t>‹#›</a:t>
            </a:fld>
            <a:endParaRPr lang="en-US"/>
          </a:p>
        </p:txBody>
      </p:sp>
      <p:cxnSp>
        <p:nvCxnSpPr>
          <p:cNvPr id="8" name="Straight Connector 7"/>
          <p:cNvCxnSpPr/>
          <p:nvPr userDrawn="1"/>
        </p:nvCxnSpPr>
        <p:spPr>
          <a:xfrm>
            <a:off x="428596" y="1284272"/>
            <a:ext cx="8286808"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p:cNvCxnSpPr/>
          <p:nvPr userDrawn="1"/>
        </p:nvCxnSpPr>
        <p:spPr>
          <a:xfrm>
            <a:off x="3143240" y="6357958"/>
            <a:ext cx="2928958" cy="1588"/>
          </a:xfrm>
          <a:prstGeom prst="line">
            <a:avLst/>
          </a:prstGeom>
        </p:spPr>
        <p:style>
          <a:lnRef idx="3">
            <a:schemeClr val="accent2"/>
          </a:lnRef>
          <a:fillRef idx="0">
            <a:schemeClr val="accent2"/>
          </a:fillRef>
          <a:effectRef idx="2">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hdr="0" dt="0"/>
  <p:txStyles>
    <p:titleStyle>
      <a:lvl1pPr algn="ctr" defTabSz="914400" rtl="0" eaLnBrk="1" latinLnBrk="0" hangingPunct="1">
        <a:spcBef>
          <a:spcPct val="0"/>
        </a:spcBef>
        <a:buNone/>
        <a:defRPr sz="4400" b="1" kern="1200">
          <a:solidFill>
            <a:srgbClr val="00206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002060"/>
          </a:solidFill>
          <a:latin typeface="+mn-lt"/>
          <a:ea typeface="+mn-ea"/>
          <a:cs typeface="+mn-cs"/>
        </a:defRPr>
      </a:lvl1pPr>
      <a:lvl2pPr marL="742950" indent="-285750" algn="l" defTabSz="914400" rtl="0" eaLnBrk="1" latinLnBrk="0" hangingPunct="1">
        <a:spcBef>
          <a:spcPct val="20000"/>
        </a:spcBef>
        <a:buFont typeface="Wingdings" pitchFamily="2" charset="2"/>
        <a:buChar char="§"/>
        <a:defRPr sz="2800" kern="1200">
          <a:solidFill>
            <a:srgbClr val="002060"/>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002060"/>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00206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Autofit/>
          </a:bodyPr>
          <a:lstStyle/>
          <a:p>
            <a:r>
              <a:rPr lang="hr-HR" sz="4100" b="1" dirty="0"/>
              <a:t>ICT </a:t>
            </a:r>
            <a:r>
              <a:rPr lang="en-US" sz="4100" dirty="0" smtClean="0"/>
              <a:t>- </a:t>
            </a:r>
            <a:r>
              <a:rPr lang="en-US" sz="4100" b="1" dirty="0" smtClean="0"/>
              <a:t>INFORMACIONO KOMUNIKACIONE TEHNOLOGIJE</a:t>
            </a:r>
            <a:endParaRPr lang="en-US" sz="4100" b="1" dirty="0"/>
          </a:p>
        </p:txBody>
      </p:sp>
      <p:sp>
        <p:nvSpPr>
          <p:cNvPr id="2051" name="Rectangle 3"/>
          <p:cNvSpPr>
            <a:spLocks noGrp="1" noChangeArrowheads="1"/>
          </p:cNvSpPr>
          <p:nvPr>
            <p:ph type="subTitle" idx="1"/>
          </p:nvPr>
        </p:nvSpPr>
        <p:spPr/>
        <p:txBody>
          <a:bodyPr/>
          <a:lstStyle/>
          <a:p>
            <a:endParaRPr lang="sr-Latn-RS" smtClean="0"/>
          </a:p>
          <a:p>
            <a:r>
              <a:rPr lang="sr-Latn-RS" smtClean="0"/>
              <a:t>prof. dr Nenad Jovanović</a:t>
            </a:r>
            <a:endParaRPr lang="en-US"/>
          </a:p>
        </p:txBody>
      </p:sp>
      <p:pic>
        <p:nvPicPr>
          <p:cNvPr id="4" name="Picture 2" descr="http://fakulteti.edukacija.rs/wp-content/uploads/2014/09/filozofski-fakultet-kosovska-mitrovica.gif"/>
          <p:cNvPicPr>
            <a:picLocks noChangeAspect="1" noChangeArrowheads="1"/>
          </p:cNvPicPr>
          <p:nvPr/>
        </p:nvPicPr>
        <p:blipFill>
          <a:blip r:embed="rId2" cstate="print"/>
          <a:srcRect/>
          <a:stretch>
            <a:fillRect/>
          </a:stretch>
        </p:blipFill>
        <p:spPr bwMode="auto">
          <a:xfrm>
            <a:off x="4071934" y="214290"/>
            <a:ext cx="998132" cy="1000132"/>
          </a:xfrm>
          <a:prstGeom prst="rect">
            <a:avLst/>
          </a:prstGeom>
          <a:noFill/>
        </p:spPr>
      </p:pic>
      <p:sp>
        <p:nvSpPr>
          <p:cNvPr id="5" name="Slide Number Placeholder 4"/>
          <p:cNvSpPr>
            <a:spLocks noGrp="1"/>
          </p:cNvSpPr>
          <p:nvPr>
            <p:ph type="sldNum" sz="quarter" idx="12"/>
          </p:nvPr>
        </p:nvSpPr>
        <p:spPr/>
        <p:txBody>
          <a:bodyPr/>
          <a:lstStyle/>
          <a:p>
            <a:fld id="{431CA8EC-8577-4189-BC04-5074B0E7B751}" type="slidenum">
              <a:rPr lang="en-US" smtClean="0"/>
              <a:pPr/>
              <a:t>1</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sr-Latn-CS" b="1"/>
              <a:t>Elektronsko učenje</a:t>
            </a:r>
            <a:endParaRPr lang="en-US" b="1"/>
          </a:p>
        </p:txBody>
      </p:sp>
      <p:sp>
        <p:nvSpPr>
          <p:cNvPr id="40963" name="Rectangle 3"/>
          <p:cNvSpPr>
            <a:spLocks noGrp="1" noChangeArrowheads="1"/>
          </p:cNvSpPr>
          <p:nvPr>
            <p:ph idx="1"/>
          </p:nvPr>
        </p:nvSpPr>
        <p:spPr>
          <a:xfrm>
            <a:off x="457200" y="1600200"/>
            <a:ext cx="8229600" cy="2543180"/>
          </a:xfrm>
        </p:spPr>
        <p:txBody>
          <a:bodyPr>
            <a:noAutofit/>
          </a:bodyPr>
          <a:lstStyle/>
          <a:p>
            <a:r>
              <a:rPr lang="sr-Latn-CS" sz="2100" b="1"/>
              <a:t>Elektronsko učenje</a:t>
            </a:r>
            <a:r>
              <a:rPr lang="sr-Latn-CS" sz="2100"/>
              <a:t> definišemo kao nastavu koja se isporučuje računaru preko Interneta ili intraneta sa sledećim karekteristikama:</a:t>
            </a:r>
            <a:endParaRPr lang="en-US" sz="2100"/>
          </a:p>
          <a:p>
            <a:pPr lvl="1"/>
            <a:r>
              <a:rPr lang="sr-Latn-CS" sz="2100"/>
              <a:t>Uključuje se sadržaj bitan za objekat učenja.</a:t>
            </a:r>
            <a:endParaRPr lang="en-US" sz="2100"/>
          </a:p>
          <a:p>
            <a:pPr lvl="1"/>
            <a:r>
              <a:rPr lang="sr-Latn-CS" sz="2100"/>
              <a:t>Koriste se nastavne metode kao što su primeri i vežbe da bi pomogli učenju.</a:t>
            </a:r>
            <a:endParaRPr lang="en-US" sz="2100"/>
          </a:p>
          <a:p>
            <a:pPr lvl="1"/>
            <a:r>
              <a:rPr lang="sr-Latn-CS" sz="2100"/>
              <a:t>Koriste se elementi medijuma kao što su reči i slike da bi se isporučio sadržaj metode.</a:t>
            </a:r>
            <a:endParaRPr lang="en-US" sz="2100"/>
          </a:p>
          <a:p>
            <a:endParaRPr lang="en-US" sz="2100"/>
          </a:p>
        </p:txBody>
      </p:sp>
      <p:pic>
        <p:nvPicPr>
          <p:cNvPr id="40964" name="Picture 4"/>
          <p:cNvPicPr>
            <a:picLocks noChangeAspect="1" noChangeArrowheads="1"/>
          </p:cNvPicPr>
          <p:nvPr/>
        </p:nvPicPr>
        <p:blipFill>
          <a:blip r:embed="rId2" cstate="print"/>
          <a:srcRect/>
          <a:stretch>
            <a:fillRect/>
          </a:stretch>
        </p:blipFill>
        <p:spPr bwMode="auto">
          <a:xfrm>
            <a:off x="4067175" y="3790950"/>
            <a:ext cx="4540680" cy="2924198"/>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891C79-82D5-47AA-9EB4-145A5E1185D3}" type="slidenum">
              <a:rPr lang="en-US" smtClean="0"/>
              <a:pPr/>
              <a:t>10</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sr-Latn-CS" smtClean="0"/>
              <a:t>Virusi</a:t>
            </a:r>
            <a:endParaRPr lang="en-US"/>
          </a:p>
        </p:txBody>
      </p:sp>
      <p:sp>
        <p:nvSpPr>
          <p:cNvPr id="14339" name="Rectangle 3"/>
          <p:cNvSpPr>
            <a:spLocks noGrp="1" noChangeArrowheads="1"/>
          </p:cNvSpPr>
          <p:nvPr>
            <p:ph type="body" idx="1"/>
          </p:nvPr>
        </p:nvSpPr>
        <p:spPr/>
        <p:txBody>
          <a:bodyPr>
            <a:noAutofit/>
          </a:bodyPr>
          <a:lstStyle/>
          <a:p>
            <a:r>
              <a:rPr lang="pl-PL" sz="2400"/>
              <a:t>Osnovni vid zaštite od virusa jeste upotreba </a:t>
            </a:r>
            <a:r>
              <a:rPr lang="pl-PL" sz="2400" b="1"/>
              <a:t>antivirusnog softvera</a:t>
            </a:r>
            <a:r>
              <a:rPr lang="pl-PL" sz="2400"/>
              <a:t>. </a:t>
            </a:r>
            <a:endParaRPr lang="en-GB" sz="2400" smtClean="0"/>
          </a:p>
          <a:p>
            <a:r>
              <a:rPr lang="pl-PL" sz="2400" smtClean="0"/>
              <a:t>Upotreba </a:t>
            </a:r>
            <a:r>
              <a:rPr lang="pl-PL" sz="2400"/>
              <a:t>antivirusnog softvera ne podrazumeva samo njegovu instalaciju na računarski sistem već i povremeno osvežavanje antivirusne baze (update), obzirom na činjenicu da se svakodnevno pojavljuju novi virusi.</a:t>
            </a:r>
          </a:p>
          <a:p>
            <a:r>
              <a:rPr lang="pl-PL" sz="2400"/>
              <a:t>Način na koji reaguje antivirusni softver, u slučaju da pronađe zaraženu datoteku, zavisi od toga kako je podešen. Virus može biti uklonjen iz datoteke, može biti obrisan zajedno sa datotekom ili izdvojen u karantin</a:t>
            </a:r>
            <a:r>
              <a:rPr lang="pl-PL" sz="2400" smtClean="0"/>
              <a:t>.</a:t>
            </a:r>
            <a:endParaRPr lang="pl-PL" sz="2400"/>
          </a:p>
        </p:txBody>
      </p:sp>
      <p:sp>
        <p:nvSpPr>
          <p:cNvPr id="4" name="Slide Number Placeholder 3"/>
          <p:cNvSpPr>
            <a:spLocks noGrp="1"/>
          </p:cNvSpPr>
          <p:nvPr>
            <p:ph type="sldNum" sz="quarter" idx="12"/>
          </p:nvPr>
        </p:nvSpPr>
        <p:spPr/>
        <p:txBody>
          <a:bodyPr/>
          <a:lstStyle/>
          <a:p>
            <a:fld id="{72891C79-82D5-47AA-9EB4-145A5E1185D3}" type="slidenum">
              <a:rPr lang="en-US" smtClean="0"/>
              <a:pPr/>
              <a:t>100</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CS" smtClean="0"/>
              <a:t>Virusi</a:t>
            </a:r>
            <a:endParaRPr lang="en-GB"/>
          </a:p>
        </p:txBody>
      </p:sp>
      <p:sp>
        <p:nvSpPr>
          <p:cNvPr id="3" name="Content Placeholder 2"/>
          <p:cNvSpPr>
            <a:spLocks noGrp="1"/>
          </p:cNvSpPr>
          <p:nvPr>
            <p:ph idx="1"/>
          </p:nvPr>
        </p:nvSpPr>
        <p:spPr/>
        <p:txBody>
          <a:bodyPr>
            <a:normAutofit/>
          </a:bodyPr>
          <a:lstStyle/>
          <a:p>
            <a:r>
              <a:rPr lang="pl-PL" sz="3500" smtClean="0"/>
              <a:t>Neki od najpoznatijih antivirusnih programa su:</a:t>
            </a:r>
            <a:endParaRPr lang="en-US" sz="3500" smtClean="0"/>
          </a:p>
          <a:p>
            <a:pPr marL="742950" lvl="2" indent="-342900"/>
            <a:r>
              <a:rPr lang="pl-PL" sz="3100" smtClean="0"/>
              <a:t>Norton Antivirus,</a:t>
            </a:r>
            <a:endParaRPr lang="en-US" sz="3100" smtClean="0"/>
          </a:p>
          <a:p>
            <a:pPr marL="742950" lvl="2" indent="-342900"/>
            <a:r>
              <a:rPr lang="pl-PL" sz="3100" smtClean="0"/>
              <a:t>Kaspersky,</a:t>
            </a:r>
            <a:endParaRPr lang="en-US" sz="3100" smtClean="0"/>
          </a:p>
          <a:p>
            <a:pPr marL="742950" lvl="2" indent="-342900"/>
            <a:r>
              <a:rPr lang="pl-PL" sz="3100" smtClean="0"/>
              <a:t>Avast,</a:t>
            </a:r>
          </a:p>
          <a:p>
            <a:pPr marL="742950" lvl="2" indent="-342900"/>
            <a:r>
              <a:rPr lang="pl-PL" sz="3100" smtClean="0"/>
              <a:t>AVG</a:t>
            </a:r>
          </a:p>
          <a:p>
            <a:pPr marL="742950" lvl="2" indent="-342900"/>
            <a:r>
              <a:rPr lang="pl-PL" sz="3100" smtClean="0"/>
              <a:t>ESET NODE 32...</a:t>
            </a:r>
            <a:endParaRPr lang="en-US" sz="3100" smtClean="0"/>
          </a:p>
          <a:p>
            <a:endParaRPr lang="en-GB" sz="3500"/>
          </a:p>
        </p:txBody>
      </p:sp>
      <p:pic>
        <p:nvPicPr>
          <p:cNvPr id="1027" name="Picture 3"/>
          <p:cNvPicPr>
            <a:picLocks noChangeAspect="1" noChangeArrowheads="1"/>
          </p:cNvPicPr>
          <p:nvPr/>
        </p:nvPicPr>
        <p:blipFill>
          <a:blip r:embed="rId2" cstate="print"/>
          <a:srcRect/>
          <a:stretch>
            <a:fillRect/>
          </a:stretch>
        </p:blipFill>
        <p:spPr bwMode="auto">
          <a:xfrm>
            <a:off x="4110893" y="2500306"/>
            <a:ext cx="5033107" cy="369094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891C79-82D5-47AA-9EB4-145A5E1185D3}" type="slidenum">
              <a:rPr lang="en-US" smtClean="0"/>
              <a:pPr/>
              <a:t>101</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smtClean="0"/>
              <a:t>Mere </a:t>
            </a:r>
            <a:r>
              <a:rPr lang="sr-Latn-RS" smtClean="0"/>
              <a:t>zaštite</a:t>
            </a:r>
            <a:endParaRPr lang="en-US"/>
          </a:p>
        </p:txBody>
      </p:sp>
      <p:sp>
        <p:nvSpPr>
          <p:cNvPr id="22531" name="Rectangle 3"/>
          <p:cNvSpPr>
            <a:spLocks noGrp="1" noChangeArrowheads="1"/>
          </p:cNvSpPr>
          <p:nvPr>
            <p:ph type="body" idx="1"/>
          </p:nvPr>
        </p:nvSpPr>
        <p:spPr/>
        <p:txBody>
          <a:bodyPr/>
          <a:lstStyle/>
          <a:p>
            <a:pPr>
              <a:lnSpc>
                <a:spcPct val="80000"/>
              </a:lnSpc>
              <a:buFontTx/>
              <a:buNone/>
            </a:pPr>
            <a:r>
              <a:rPr lang="en-US" sz="2400">
                <a:solidFill>
                  <a:schemeClr val="accent2"/>
                </a:solidFill>
              </a:rPr>
              <a:t>Zbog </a:t>
            </a:r>
            <a:r>
              <a:rPr lang="sr-Latn-CS" sz="2400">
                <a:solidFill>
                  <a:schemeClr val="accent2"/>
                </a:solidFill>
              </a:rPr>
              <a:t>č</a:t>
            </a:r>
            <a:r>
              <a:rPr lang="en-US" sz="2400">
                <a:solidFill>
                  <a:schemeClr val="accent2"/>
                </a:solidFill>
              </a:rPr>
              <a:t>ega ra</a:t>
            </a:r>
            <a:r>
              <a:rPr lang="sr-Latn-CS" sz="2400">
                <a:solidFill>
                  <a:schemeClr val="accent2"/>
                </a:solidFill>
              </a:rPr>
              <a:t>č</a:t>
            </a:r>
            <a:r>
              <a:rPr lang="en-US" sz="2400">
                <a:solidFill>
                  <a:schemeClr val="accent2"/>
                </a:solidFill>
              </a:rPr>
              <a:t>unar mora da se pravilno isklju</a:t>
            </a:r>
            <a:r>
              <a:rPr lang="sr-Latn-CS" sz="2400">
                <a:solidFill>
                  <a:schemeClr val="accent2"/>
                </a:solidFill>
              </a:rPr>
              <a:t>č</a:t>
            </a:r>
            <a:r>
              <a:rPr lang="en-US" sz="2400" smtClean="0">
                <a:solidFill>
                  <a:schemeClr val="accent2"/>
                </a:solidFill>
              </a:rPr>
              <a:t>i</a:t>
            </a:r>
            <a:r>
              <a:rPr lang="sr-Latn-RS" sz="2400" smtClean="0">
                <a:solidFill>
                  <a:schemeClr val="accent2"/>
                </a:solidFill>
              </a:rPr>
              <a:t>?</a:t>
            </a:r>
            <a:endParaRPr lang="en-US" sz="2400">
              <a:solidFill>
                <a:schemeClr val="accent2"/>
              </a:solidFill>
            </a:endParaRPr>
          </a:p>
          <a:p>
            <a:pPr>
              <a:lnSpc>
                <a:spcPct val="80000"/>
              </a:lnSpc>
            </a:pPr>
            <a:r>
              <a:rPr lang="en-US" sz="2400"/>
              <a:t>Veoma je va</a:t>
            </a:r>
            <a:r>
              <a:rPr lang="sr-Latn-CS" sz="2400"/>
              <a:t>ž</a:t>
            </a:r>
            <a:r>
              <a:rPr lang="en-US" sz="2400"/>
              <a:t>no da zapamtite da ukoliko samo isklju</a:t>
            </a:r>
            <a:r>
              <a:rPr lang="sr-Latn-CS" sz="2400"/>
              <a:t>č</a:t>
            </a:r>
            <a:r>
              <a:rPr lang="en-US" sz="2400"/>
              <a:t>ite ra</a:t>
            </a:r>
            <a:r>
              <a:rPr lang="sr-Latn-CS" sz="2400"/>
              <a:t>č</a:t>
            </a:r>
            <a:r>
              <a:rPr lang="en-US" sz="2400"/>
              <a:t>unar, mo</a:t>
            </a:r>
            <a:r>
              <a:rPr lang="sr-Latn-CS" sz="2400"/>
              <a:t>ž</a:t>
            </a:r>
            <a:r>
              <a:rPr lang="en-US" sz="2400"/>
              <a:t>ete da uni</a:t>
            </a:r>
            <a:r>
              <a:rPr lang="sr-Latn-CS" sz="2400"/>
              <a:t>š</a:t>
            </a:r>
            <a:r>
              <a:rPr lang="en-US" sz="2400"/>
              <a:t>tite podatke. </a:t>
            </a:r>
            <a:endParaRPr lang="sr-Latn-RS" sz="2400" smtClean="0"/>
          </a:p>
          <a:p>
            <a:pPr>
              <a:lnSpc>
                <a:spcPct val="80000"/>
              </a:lnSpc>
            </a:pPr>
            <a:r>
              <a:rPr lang="en-US" sz="2400" smtClean="0"/>
              <a:t>Zbog </a:t>
            </a:r>
            <a:r>
              <a:rPr lang="en-US" sz="2400"/>
              <a:t>toga je bitno da</a:t>
            </a:r>
            <a:r>
              <a:rPr lang="sr-Latn-CS" sz="2400"/>
              <a:t> </a:t>
            </a:r>
            <a:r>
              <a:rPr lang="en-US" sz="2400"/>
              <a:t>prilikom isklju</a:t>
            </a:r>
            <a:r>
              <a:rPr lang="sr-Latn-CS" sz="2400"/>
              <a:t>č</a:t>
            </a:r>
            <a:r>
              <a:rPr lang="en-US" sz="2400"/>
              <a:t>enja ra</a:t>
            </a:r>
            <a:r>
              <a:rPr lang="sr-Latn-CS" sz="2400"/>
              <a:t>č</a:t>
            </a:r>
            <a:r>
              <a:rPr lang="en-US" sz="2400"/>
              <a:t>unara </a:t>
            </a:r>
            <a:r>
              <a:rPr lang="en-US" sz="2400" smtClean="0"/>
              <a:t>pokrene </a:t>
            </a:r>
            <a:r>
              <a:rPr lang="en-US" sz="2400"/>
              <a:t>tzv. </a:t>
            </a:r>
            <a:r>
              <a:rPr lang="en-US" sz="2400" b="1" smtClean="0"/>
              <a:t>shutdown</a:t>
            </a:r>
            <a:r>
              <a:rPr lang="en-US" sz="2400" smtClean="0"/>
              <a:t> </a:t>
            </a:r>
            <a:r>
              <a:rPr lang="en-US" sz="2400"/>
              <a:t>proceduru </a:t>
            </a:r>
            <a:r>
              <a:rPr lang="en-US" sz="2400" smtClean="0"/>
              <a:t>operativnog </a:t>
            </a:r>
            <a:r>
              <a:rPr lang="en-US" sz="2400"/>
              <a:t>sistema, koja </a:t>
            </a:r>
            <a:r>
              <a:rPr lang="sr-Latn-CS" sz="2400"/>
              <a:t>ć</a:t>
            </a:r>
            <a:r>
              <a:rPr lang="en-US" sz="2400"/>
              <a:t>e se postarati da</a:t>
            </a:r>
            <a:r>
              <a:rPr lang="sr-Latn-CS" sz="2400"/>
              <a:t> </a:t>
            </a:r>
            <a:r>
              <a:rPr lang="en-US" sz="2400"/>
              <a:t>svi podaci budu sa</a:t>
            </a:r>
            <a:r>
              <a:rPr lang="sr-Latn-CS" sz="2400"/>
              <a:t>č</a:t>
            </a:r>
            <a:r>
              <a:rPr lang="en-US" sz="2400"/>
              <a:t>uvani.</a:t>
            </a:r>
          </a:p>
          <a:p>
            <a:pPr>
              <a:lnSpc>
                <a:spcPct val="80000"/>
              </a:lnSpc>
            </a:pPr>
            <a:endParaRPr lang="en-US" sz="2400"/>
          </a:p>
        </p:txBody>
      </p:sp>
      <p:sp>
        <p:nvSpPr>
          <p:cNvPr id="4" name="Slide Number Placeholder 3"/>
          <p:cNvSpPr>
            <a:spLocks noGrp="1"/>
          </p:cNvSpPr>
          <p:nvPr>
            <p:ph type="sldNum" sz="quarter" idx="12"/>
          </p:nvPr>
        </p:nvSpPr>
        <p:spPr/>
        <p:txBody>
          <a:bodyPr/>
          <a:lstStyle/>
          <a:p>
            <a:fld id="{72891C79-82D5-47AA-9EB4-145A5E1185D3}" type="slidenum">
              <a:rPr lang="en-US" smtClean="0"/>
              <a:pPr/>
              <a:t>102</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4286248" y="3714752"/>
            <a:ext cx="2476500" cy="2238375"/>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Mere </a:t>
            </a:r>
            <a:r>
              <a:rPr lang="sr-Latn-RS" smtClean="0"/>
              <a:t>zaštite</a:t>
            </a:r>
            <a:endParaRPr lang="en-GB"/>
          </a:p>
        </p:txBody>
      </p:sp>
      <p:sp>
        <p:nvSpPr>
          <p:cNvPr id="3" name="Content Placeholder 2"/>
          <p:cNvSpPr>
            <a:spLocks noGrp="1"/>
          </p:cNvSpPr>
          <p:nvPr>
            <p:ph idx="1"/>
          </p:nvPr>
        </p:nvSpPr>
        <p:spPr/>
        <p:txBody>
          <a:bodyPr/>
          <a:lstStyle/>
          <a:p>
            <a:pPr>
              <a:lnSpc>
                <a:spcPct val="80000"/>
              </a:lnSpc>
              <a:buFontTx/>
              <a:buNone/>
            </a:pPr>
            <a:r>
              <a:rPr lang="sr-Latn-CS" smtClean="0">
                <a:solidFill>
                  <a:schemeClr val="accent2"/>
                </a:solidFill>
              </a:rPr>
              <a:t>Š</a:t>
            </a:r>
            <a:r>
              <a:rPr lang="en-US" smtClean="0">
                <a:solidFill>
                  <a:schemeClr val="accent2"/>
                </a:solidFill>
              </a:rPr>
              <a:t>ta je to UPS</a:t>
            </a:r>
            <a:r>
              <a:rPr lang="sr-Latn-RS" smtClean="0">
                <a:solidFill>
                  <a:schemeClr val="accent2"/>
                </a:solidFill>
              </a:rPr>
              <a:t>?</a:t>
            </a:r>
            <a:endParaRPr lang="en-US" smtClean="0">
              <a:solidFill>
                <a:schemeClr val="accent2"/>
              </a:solidFill>
            </a:endParaRPr>
          </a:p>
          <a:p>
            <a:pPr>
              <a:lnSpc>
                <a:spcPct val="80000"/>
              </a:lnSpc>
            </a:pPr>
            <a:r>
              <a:rPr lang="en-US" smtClean="0"/>
              <a:t>UPS (Un-interruptible Power Supply) – </a:t>
            </a:r>
            <a:r>
              <a:rPr lang="en-US" b="1" smtClean="0"/>
              <a:t>izvor za neprekidno napajanje</a:t>
            </a:r>
            <a:r>
              <a:rPr lang="en-US" smtClean="0"/>
              <a:t>, je ure</a:t>
            </a:r>
            <a:r>
              <a:rPr lang="sr-Latn-CS" smtClean="0"/>
              <a:t>đ</a:t>
            </a:r>
            <a:r>
              <a:rPr lang="en-US" smtClean="0"/>
              <a:t>aj koji u sebi sadr</a:t>
            </a:r>
            <a:r>
              <a:rPr lang="sr-Latn-CS" smtClean="0"/>
              <a:t>ž</a:t>
            </a:r>
            <a:r>
              <a:rPr lang="en-US" smtClean="0"/>
              <a:t>i baterije i omogu</a:t>
            </a:r>
            <a:r>
              <a:rPr lang="sr-Latn-CS" smtClean="0"/>
              <a:t>ć</a:t>
            </a:r>
            <a:r>
              <a:rPr lang="en-US" smtClean="0"/>
              <a:t>ava</a:t>
            </a:r>
            <a:r>
              <a:rPr lang="sr-Latn-CS" smtClean="0"/>
              <a:t> </a:t>
            </a:r>
            <a:r>
              <a:rPr lang="en-US" smtClean="0"/>
              <a:t>da, u slu</a:t>
            </a:r>
            <a:r>
              <a:rPr lang="sr-Latn-CS" smtClean="0"/>
              <a:t>č</a:t>
            </a:r>
            <a:r>
              <a:rPr lang="en-US" smtClean="0"/>
              <a:t>aju nestanka elektri</a:t>
            </a:r>
            <a:r>
              <a:rPr lang="sr-Latn-CS" smtClean="0"/>
              <a:t>č</a:t>
            </a:r>
            <a:r>
              <a:rPr lang="en-US" smtClean="0"/>
              <a:t>ne energije, ra</a:t>
            </a:r>
            <a:r>
              <a:rPr lang="sr-Latn-CS" smtClean="0"/>
              <a:t>č</a:t>
            </a:r>
            <a:r>
              <a:rPr lang="en-US" smtClean="0"/>
              <a:t>unar radi jo</a:t>
            </a:r>
            <a:r>
              <a:rPr lang="sr-Latn-CS" smtClean="0"/>
              <a:t>š</a:t>
            </a:r>
            <a:r>
              <a:rPr lang="en-US" smtClean="0"/>
              <a:t> neko vreme kako bi se izvr</a:t>
            </a:r>
            <a:r>
              <a:rPr lang="sr-Latn-CS" smtClean="0"/>
              <a:t>š</a:t>
            </a:r>
            <a:r>
              <a:rPr lang="en-US" smtClean="0"/>
              <a:t>ila </a:t>
            </a:r>
            <a:r>
              <a:rPr lang="en-US" b="1" smtClean="0"/>
              <a:t>shutdown</a:t>
            </a:r>
            <a:r>
              <a:rPr lang="en-US" smtClean="0"/>
              <a:t> procedura i</a:t>
            </a:r>
            <a:r>
              <a:rPr lang="sr-Latn-CS" smtClean="0"/>
              <a:t> </a:t>
            </a:r>
            <a:r>
              <a:rPr lang="en-US" smtClean="0"/>
              <a:t>sa</a:t>
            </a:r>
            <a:r>
              <a:rPr lang="sr-Latn-CS" smtClean="0"/>
              <a:t>č</a:t>
            </a:r>
            <a:r>
              <a:rPr lang="en-US" smtClean="0"/>
              <a:t>uvali podaci. </a:t>
            </a:r>
            <a:endParaRPr lang="sr-Latn-RS" smtClean="0"/>
          </a:p>
          <a:p>
            <a:pPr>
              <a:lnSpc>
                <a:spcPct val="80000"/>
              </a:lnSpc>
            </a:pPr>
            <a:r>
              <a:rPr lang="en-US" smtClean="0"/>
              <a:t>Naro</a:t>
            </a:r>
            <a:r>
              <a:rPr lang="sr-Latn-CS" smtClean="0"/>
              <a:t>č</a:t>
            </a:r>
            <a:r>
              <a:rPr lang="en-US" smtClean="0"/>
              <a:t>ito je va</a:t>
            </a:r>
            <a:r>
              <a:rPr lang="sr-Latn-CS" smtClean="0"/>
              <a:t>ž</a:t>
            </a:r>
            <a:r>
              <a:rPr lang="en-US" smtClean="0"/>
              <a:t>no da ra</a:t>
            </a:r>
            <a:r>
              <a:rPr lang="sr-Latn-CS" smtClean="0"/>
              <a:t>č</a:t>
            </a:r>
            <a:r>
              <a:rPr lang="en-US" smtClean="0"/>
              <a:t>unari koji su povezani u mre</a:t>
            </a:r>
            <a:r>
              <a:rPr lang="sr-Latn-CS" smtClean="0"/>
              <a:t>ž</a:t>
            </a:r>
            <a:r>
              <a:rPr lang="en-US" smtClean="0"/>
              <a:t>u imaju ovakvu za</a:t>
            </a:r>
            <a:r>
              <a:rPr lang="sr-Latn-CS" smtClean="0"/>
              <a:t>š</a:t>
            </a:r>
            <a:r>
              <a:rPr lang="en-US" smtClean="0"/>
              <a:t>titu.</a:t>
            </a:r>
          </a:p>
          <a:p>
            <a:endParaRPr lang="en-GB"/>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Mere </a:t>
            </a:r>
            <a:r>
              <a:rPr lang="sr-Latn-RS" smtClean="0"/>
              <a:t>zaštite</a:t>
            </a:r>
            <a:endParaRPr lang="en-US"/>
          </a:p>
        </p:txBody>
      </p:sp>
      <p:sp>
        <p:nvSpPr>
          <p:cNvPr id="23555" name="Rectangle 3"/>
          <p:cNvSpPr>
            <a:spLocks noGrp="1" noChangeArrowheads="1"/>
          </p:cNvSpPr>
          <p:nvPr>
            <p:ph type="body" idx="1"/>
          </p:nvPr>
        </p:nvSpPr>
        <p:spPr/>
        <p:txBody>
          <a:bodyPr/>
          <a:lstStyle/>
          <a:p>
            <a:pPr>
              <a:buFontTx/>
              <a:buNone/>
            </a:pPr>
            <a:r>
              <a:rPr lang="en-US" sz="2800">
                <a:solidFill>
                  <a:schemeClr val="accent2"/>
                </a:solidFill>
              </a:rPr>
              <a:t>Za</a:t>
            </a:r>
            <a:r>
              <a:rPr lang="sr-Latn-CS" sz="2800">
                <a:solidFill>
                  <a:schemeClr val="accent2"/>
                </a:solidFill>
              </a:rPr>
              <a:t>š</a:t>
            </a:r>
            <a:r>
              <a:rPr lang="en-US" sz="2800">
                <a:solidFill>
                  <a:schemeClr val="accent2"/>
                </a:solidFill>
              </a:rPr>
              <a:t>tita od smetnji sa elektri</a:t>
            </a:r>
            <a:r>
              <a:rPr lang="sr-Latn-CS" sz="2800">
                <a:solidFill>
                  <a:schemeClr val="accent2"/>
                </a:solidFill>
              </a:rPr>
              <a:t>č</a:t>
            </a:r>
            <a:r>
              <a:rPr lang="en-US" sz="2800">
                <a:solidFill>
                  <a:schemeClr val="accent2"/>
                </a:solidFill>
              </a:rPr>
              <a:t>ne mre</a:t>
            </a:r>
            <a:r>
              <a:rPr lang="sr-Latn-CS" sz="2800">
                <a:solidFill>
                  <a:schemeClr val="accent2"/>
                </a:solidFill>
              </a:rPr>
              <a:t>ž</a:t>
            </a:r>
            <a:r>
              <a:rPr lang="en-US" sz="2800">
                <a:solidFill>
                  <a:schemeClr val="accent2"/>
                </a:solidFill>
              </a:rPr>
              <a:t>e </a:t>
            </a:r>
            <a:r>
              <a:rPr lang="en-US" sz="2800" smtClean="0">
                <a:solidFill>
                  <a:schemeClr val="accent2"/>
                </a:solidFill>
              </a:rPr>
              <a:t>(Surge protection)</a:t>
            </a:r>
            <a:endParaRPr lang="en-US" sz="2800">
              <a:solidFill>
                <a:schemeClr val="accent2"/>
              </a:solidFill>
            </a:endParaRPr>
          </a:p>
          <a:p>
            <a:r>
              <a:rPr lang="en-US" sz="2800"/>
              <a:t>Napon elektri</a:t>
            </a:r>
            <a:r>
              <a:rPr lang="sr-Latn-CS" sz="2800"/>
              <a:t>č</a:t>
            </a:r>
            <a:r>
              <a:rPr lang="en-US" sz="2800"/>
              <a:t>ne mre</a:t>
            </a:r>
            <a:r>
              <a:rPr lang="sr-Latn-CS" sz="2800"/>
              <a:t>ž</a:t>
            </a:r>
            <a:r>
              <a:rPr lang="en-US" sz="2800"/>
              <a:t>e koja napaja ra</a:t>
            </a:r>
            <a:r>
              <a:rPr lang="sr-Latn-CS" sz="2800"/>
              <a:t>č</a:t>
            </a:r>
            <a:r>
              <a:rPr lang="en-US" sz="2800"/>
              <a:t>unar povremeno se menja. Sem toga, i druge smetnje mogu preko te iste</a:t>
            </a:r>
            <a:r>
              <a:rPr lang="sr-Latn-CS" sz="2800"/>
              <a:t> </a:t>
            </a:r>
            <a:r>
              <a:rPr lang="en-US" sz="2800"/>
              <a:t>mre</a:t>
            </a:r>
            <a:r>
              <a:rPr lang="sr-Latn-CS" sz="2800"/>
              <a:t>ž</a:t>
            </a:r>
            <a:r>
              <a:rPr lang="en-US" sz="2800"/>
              <a:t>e da uti</a:t>
            </a:r>
            <a:r>
              <a:rPr lang="sr-Latn-CS" sz="2800"/>
              <a:t>č</a:t>
            </a:r>
            <a:r>
              <a:rPr lang="en-US" sz="2800"/>
              <a:t>u na rad ra</a:t>
            </a:r>
            <a:r>
              <a:rPr lang="sr-Latn-CS" sz="2800"/>
              <a:t>č</a:t>
            </a:r>
            <a:r>
              <a:rPr lang="en-US" sz="2800"/>
              <a:t>unara. Da bi se to izbeglo, </a:t>
            </a:r>
            <a:r>
              <a:rPr lang="sr-Latn-CS" sz="2800"/>
              <a:t>č</a:t>
            </a:r>
            <a:r>
              <a:rPr lang="en-US" sz="2800"/>
              <a:t>esto se koriste ure</a:t>
            </a:r>
            <a:r>
              <a:rPr lang="sr-Latn-CS" sz="2800"/>
              <a:t>đ</a:t>
            </a:r>
            <a:r>
              <a:rPr lang="en-US" sz="2800"/>
              <a:t>aji za filtriranje smetnji i/ili stabilizaciju</a:t>
            </a:r>
            <a:r>
              <a:rPr lang="sr-Latn-CS" sz="2800"/>
              <a:t> </a:t>
            </a:r>
            <a:r>
              <a:rPr lang="en-US" sz="2800"/>
              <a:t>napona. Jedan od tih ure</a:t>
            </a:r>
            <a:r>
              <a:rPr lang="sr-Latn-CS" sz="2800"/>
              <a:t>đ</a:t>
            </a:r>
            <a:r>
              <a:rPr lang="en-US" sz="2800"/>
              <a:t>aja je </a:t>
            </a:r>
            <a:r>
              <a:rPr lang="en-US" sz="2800" b="1"/>
              <a:t>UPS</a:t>
            </a:r>
            <a:r>
              <a:rPr lang="en-US" sz="2800"/>
              <a:t>, dok je najjeftinije re</a:t>
            </a:r>
            <a:r>
              <a:rPr lang="sr-Latn-CS" sz="2800"/>
              <a:t>š</a:t>
            </a:r>
            <a:r>
              <a:rPr lang="en-US" sz="2800"/>
              <a:t>enje ure</a:t>
            </a:r>
            <a:r>
              <a:rPr lang="sr-Latn-CS" sz="2800"/>
              <a:t>đ</a:t>
            </a:r>
            <a:r>
              <a:rPr lang="en-US" sz="2800"/>
              <a:t>aj za prenaponsku za</a:t>
            </a:r>
            <a:r>
              <a:rPr lang="sr-Latn-CS" sz="2800"/>
              <a:t>š</a:t>
            </a:r>
            <a:r>
              <a:rPr lang="en-US" sz="2800" smtClean="0"/>
              <a:t>titu</a:t>
            </a:r>
            <a:endParaRPr lang="en-US" sz="2800"/>
          </a:p>
          <a:p>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104</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Mere </a:t>
            </a:r>
            <a:r>
              <a:rPr lang="sr-Latn-RS" smtClean="0"/>
              <a:t>zaštite</a:t>
            </a:r>
            <a:endParaRPr lang="en-US"/>
          </a:p>
        </p:txBody>
      </p:sp>
      <p:sp>
        <p:nvSpPr>
          <p:cNvPr id="24579" name="Rectangle 3"/>
          <p:cNvSpPr>
            <a:spLocks noGrp="1" noChangeArrowheads="1"/>
          </p:cNvSpPr>
          <p:nvPr>
            <p:ph type="body" idx="1"/>
          </p:nvPr>
        </p:nvSpPr>
        <p:spPr/>
        <p:txBody>
          <a:bodyPr>
            <a:normAutofit/>
          </a:bodyPr>
          <a:lstStyle/>
          <a:p>
            <a:pPr>
              <a:lnSpc>
                <a:spcPct val="80000"/>
              </a:lnSpc>
              <a:buFontTx/>
              <a:buNone/>
            </a:pPr>
            <a:r>
              <a:rPr lang="en-US" sz="2500">
                <a:solidFill>
                  <a:schemeClr val="accent2"/>
                </a:solidFill>
              </a:rPr>
              <a:t>Ra</a:t>
            </a:r>
            <a:r>
              <a:rPr lang="sr-Latn-CS" sz="2500">
                <a:solidFill>
                  <a:schemeClr val="accent2"/>
                </a:solidFill>
              </a:rPr>
              <a:t>č</a:t>
            </a:r>
            <a:r>
              <a:rPr lang="en-US" sz="2500">
                <a:solidFill>
                  <a:schemeClr val="accent2"/>
                </a:solidFill>
              </a:rPr>
              <a:t>unaru odgovara</a:t>
            </a:r>
          </a:p>
          <a:p>
            <a:pPr>
              <a:lnSpc>
                <a:spcPct val="80000"/>
              </a:lnSpc>
            </a:pPr>
            <a:r>
              <a:rPr lang="sr-Latn-CS" sz="2500"/>
              <a:t>Č</a:t>
            </a:r>
            <a:r>
              <a:rPr lang="en-US" sz="2500"/>
              <a:t>ista prostorija.</a:t>
            </a:r>
          </a:p>
          <a:p>
            <a:pPr>
              <a:lnSpc>
                <a:spcPct val="80000"/>
              </a:lnSpc>
            </a:pPr>
            <a:r>
              <a:rPr lang="en-US" sz="2500"/>
              <a:t>Ventilacija.</a:t>
            </a:r>
          </a:p>
          <a:p>
            <a:pPr>
              <a:lnSpc>
                <a:spcPct val="80000"/>
              </a:lnSpc>
            </a:pPr>
            <a:r>
              <a:rPr lang="en-US" sz="2500"/>
              <a:t>Stabilna podloga, bez vibracija.</a:t>
            </a:r>
          </a:p>
          <a:p>
            <a:pPr>
              <a:lnSpc>
                <a:spcPct val="80000"/>
              </a:lnSpc>
              <a:buFontTx/>
              <a:buNone/>
            </a:pPr>
            <a:r>
              <a:rPr lang="en-US" sz="2500">
                <a:solidFill>
                  <a:schemeClr val="accent2"/>
                </a:solidFill>
              </a:rPr>
              <a:t>Treba izbegavati</a:t>
            </a:r>
          </a:p>
          <a:p>
            <a:pPr>
              <a:lnSpc>
                <a:spcPct val="80000"/>
              </a:lnSpc>
            </a:pPr>
            <a:r>
              <a:rPr lang="en-US" sz="2500"/>
              <a:t>Rad u ne</a:t>
            </a:r>
            <a:r>
              <a:rPr lang="sr-Latn-CS" sz="2500"/>
              <a:t>č</a:t>
            </a:r>
            <a:r>
              <a:rPr lang="en-US" sz="2500"/>
              <a:t>istom prostoru.</a:t>
            </a:r>
          </a:p>
          <a:p>
            <a:pPr>
              <a:lnSpc>
                <a:spcPct val="80000"/>
              </a:lnSpc>
            </a:pPr>
            <a:r>
              <a:rPr lang="en-US" sz="2500"/>
              <a:t>Jelo i pi</a:t>
            </a:r>
            <a:r>
              <a:rPr lang="sr-Latn-CS" sz="2500"/>
              <a:t>ć</a:t>
            </a:r>
            <a:r>
              <a:rPr lang="en-US" sz="2500"/>
              <a:t>e nad tastaturom.</a:t>
            </a:r>
          </a:p>
          <a:p>
            <a:pPr>
              <a:lnSpc>
                <a:spcPct val="80000"/>
              </a:lnSpc>
            </a:pPr>
            <a:r>
              <a:rPr lang="en-US" sz="2500"/>
              <a:t>Previ</a:t>
            </a:r>
            <a:r>
              <a:rPr lang="sr-Latn-CS" sz="2500"/>
              <a:t>š</a:t>
            </a:r>
            <a:r>
              <a:rPr lang="en-US" sz="2500"/>
              <a:t>e toplo i previ</a:t>
            </a:r>
            <a:r>
              <a:rPr lang="sr-Latn-CS" sz="2500"/>
              <a:t>š</a:t>
            </a:r>
            <a:r>
              <a:rPr lang="en-US" sz="2500"/>
              <a:t>e hladno.</a:t>
            </a:r>
          </a:p>
          <a:p>
            <a:pPr>
              <a:lnSpc>
                <a:spcPct val="80000"/>
              </a:lnSpc>
            </a:pPr>
            <a:r>
              <a:rPr lang="en-US" sz="2500"/>
              <a:t>Vla</a:t>
            </a:r>
            <a:r>
              <a:rPr lang="sr-Latn-CS" sz="2500"/>
              <a:t>ž</a:t>
            </a:r>
            <a:r>
              <a:rPr lang="en-US" sz="2500"/>
              <a:t>ne prostorije.</a:t>
            </a:r>
          </a:p>
          <a:p>
            <a:pPr>
              <a:lnSpc>
                <a:spcPct val="80000"/>
              </a:lnSpc>
            </a:pPr>
            <a:r>
              <a:rPr lang="en-US" sz="2500"/>
              <a:t>Pomeranje ra</a:t>
            </a:r>
            <a:r>
              <a:rPr lang="sr-Latn-CS" sz="2500"/>
              <a:t>č</a:t>
            </a:r>
            <a:r>
              <a:rPr lang="en-US" sz="2500"/>
              <a:t>unara u toku rada.</a:t>
            </a:r>
          </a:p>
          <a:p>
            <a:pPr>
              <a:lnSpc>
                <a:spcPct val="80000"/>
              </a:lnSpc>
            </a:pPr>
            <a:r>
              <a:rPr lang="en-US" sz="2500"/>
              <a:t>Isklju</a:t>
            </a:r>
            <a:r>
              <a:rPr lang="sr-Latn-CS" sz="2500"/>
              <a:t>č</a:t>
            </a:r>
            <a:r>
              <a:rPr lang="en-US" sz="2500"/>
              <a:t>ivanje ra</a:t>
            </a:r>
            <a:r>
              <a:rPr lang="sr-Latn-CS" sz="2500"/>
              <a:t>č</a:t>
            </a:r>
            <a:r>
              <a:rPr lang="en-US" sz="2500"/>
              <a:t>unara bez </a:t>
            </a:r>
            <a:r>
              <a:rPr lang="en-US" sz="2500" b="1" smtClean="0"/>
              <a:t>shutdown</a:t>
            </a:r>
            <a:r>
              <a:rPr lang="en-US" sz="2500" smtClean="0"/>
              <a:t> </a:t>
            </a:r>
            <a:r>
              <a:rPr lang="en-US" sz="2500"/>
              <a:t>procedure.</a:t>
            </a:r>
          </a:p>
          <a:p>
            <a:pPr>
              <a:lnSpc>
                <a:spcPct val="80000"/>
              </a:lnSpc>
            </a:pPr>
            <a:endParaRPr lang="en-US" sz="2500"/>
          </a:p>
        </p:txBody>
      </p:sp>
      <p:sp>
        <p:nvSpPr>
          <p:cNvPr id="4" name="Slide Number Placeholder 3"/>
          <p:cNvSpPr>
            <a:spLocks noGrp="1"/>
          </p:cNvSpPr>
          <p:nvPr>
            <p:ph type="sldNum" sz="quarter" idx="12"/>
          </p:nvPr>
        </p:nvSpPr>
        <p:spPr/>
        <p:txBody>
          <a:bodyPr/>
          <a:lstStyle/>
          <a:p>
            <a:fld id="{72891C79-82D5-47AA-9EB4-145A5E1185D3}" type="slidenum">
              <a:rPr lang="en-US" smtClean="0"/>
              <a:pPr/>
              <a:t>105</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Mere </a:t>
            </a:r>
            <a:r>
              <a:rPr lang="sr-Latn-RS" smtClean="0"/>
              <a:t>zaštite</a:t>
            </a:r>
            <a:endParaRPr lang="en-US"/>
          </a:p>
        </p:txBody>
      </p:sp>
      <p:sp>
        <p:nvSpPr>
          <p:cNvPr id="25603" name="Rectangle 3"/>
          <p:cNvSpPr>
            <a:spLocks noGrp="1" noChangeArrowheads="1"/>
          </p:cNvSpPr>
          <p:nvPr>
            <p:ph type="body" idx="1"/>
          </p:nvPr>
        </p:nvSpPr>
        <p:spPr/>
        <p:txBody>
          <a:bodyPr/>
          <a:lstStyle/>
          <a:p>
            <a:pPr>
              <a:lnSpc>
                <a:spcPct val="80000"/>
              </a:lnSpc>
              <a:buFontTx/>
              <a:buNone/>
            </a:pPr>
            <a:r>
              <a:rPr lang="sr-Latn-CS" sz="2000">
                <a:solidFill>
                  <a:schemeClr val="accent2"/>
                </a:solidFill>
              </a:rPr>
              <a:t>Š</a:t>
            </a:r>
            <a:r>
              <a:rPr lang="en-US" sz="2000">
                <a:solidFill>
                  <a:schemeClr val="accent2"/>
                </a:solidFill>
              </a:rPr>
              <a:t>ta raditi kada se ra</a:t>
            </a:r>
            <a:r>
              <a:rPr lang="sr-Latn-CS" sz="2000">
                <a:solidFill>
                  <a:schemeClr val="accent2"/>
                </a:solidFill>
              </a:rPr>
              <a:t>č</a:t>
            </a:r>
            <a:r>
              <a:rPr lang="en-US" sz="2000">
                <a:solidFill>
                  <a:schemeClr val="accent2"/>
                </a:solidFill>
              </a:rPr>
              <a:t>unar </a:t>
            </a:r>
            <a:r>
              <a:rPr lang="en-US" sz="2000" smtClean="0">
                <a:solidFill>
                  <a:schemeClr val="accent2"/>
                </a:solidFill>
              </a:rPr>
              <a:t>pokvari</a:t>
            </a:r>
            <a:r>
              <a:rPr lang="sr-Latn-RS" sz="2000" smtClean="0">
                <a:solidFill>
                  <a:schemeClr val="accent2"/>
                </a:solidFill>
              </a:rPr>
              <a:t>?</a:t>
            </a:r>
            <a:endParaRPr lang="en-US" sz="2000">
              <a:solidFill>
                <a:schemeClr val="accent2"/>
              </a:solidFill>
            </a:endParaRPr>
          </a:p>
          <a:p>
            <a:pPr>
              <a:lnSpc>
                <a:spcPct val="80000"/>
              </a:lnSpc>
            </a:pPr>
            <a:r>
              <a:rPr lang="sr-Latn-RS" sz="2000" smtClean="0"/>
              <a:t>U</a:t>
            </a:r>
            <a:r>
              <a:rPr lang="en-US" sz="2000" smtClean="0"/>
              <a:t> </a:t>
            </a:r>
            <a:r>
              <a:rPr lang="en-US" sz="2000"/>
              <a:t>ve</a:t>
            </a:r>
            <a:r>
              <a:rPr lang="sr-Latn-CS" sz="2000"/>
              <a:t>ć</a:t>
            </a:r>
            <a:r>
              <a:rPr lang="en-US" sz="2000"/>
              <a:t>oj fimi, verovatno postoji slu</a:t>
            </a:r>
            <a:r>
              <a:rPr lang="sr-Latn-CS" sz="2000"/>
              <a:t>ž</a:t>
            </a:r>
            <a:r>
              <a:rPr lang="en-US" sz="2000"/>
              <a:t>ba koja se bavi odr</a:t>
            </a:r>
            <a:r>
              <a:rPr lang="sr-Latn-CS" sz="2000"/>
              <a:t>ž</a:t>
            </a:r>
            <a:r>
              <a:rPr lang="en-US" sz="2000"/>
              <a:t>avanjem ra</a:t>
            </a:r>
            <a:r>
              <a:rPr lang="sr-Latn-CS" sz="2000"/>
              <a:t>č</a:t>
            </a:r>
            <a:r>
              <a:rPr lang="en-US" sz="2000"/>
              <a:t>unara. Obavezno ih pozovite, nemojte</a:t>
            </a:r>
            <a:r>
              <a:rPr lang="sr-Latn-CS" sz="2000"/>
              <a:t> </a:t>
            </a:r>
            <a:r>
              <a:rPr lang="en-US" sz="2000"/>
              <a:t>poku</a:t>
            </a:r>
            <a:r>
              <a:rPr lang="sr-Latn-CS" sz="2000"/>
              <a:t>š</a:t>
            </a:r>
            <a:r>
              <a:rPr lang="en-US" sz="2000"/>
              <a:t>avati sami da </a:t>
            </a:r>
            <a:r>
              <a:rPr lang="en-US" sz="2000" smtClean="0"/>
              <a:t>otklonite </a:t>
            </a:r>
            <a:r>
              <a:rPr lang="en-US" sz="2000"/>
              <a:t>kvar. Sigurno je da postoji propisana procedura za takve slu</a:t>
            </a:r>
            <a:r>
              <a:rPr lang="sr-Latn-CS" sz="2000"/>
              <a:t>č</a:t>
            </a:r>
            <a:r>
              <a:rPr lang="en-US" sz="2000"/>
              <a:t>ajeve.</a:t>
            </a:r>
          </a:p>
          <a:p>
            <a:pPr>
              <a:lnSpc>
                <a:spcPct val="80000"/>
              </a:lnSpc>
            </a:pPr>
            <a:r>
              <a:rPr lang="en-US" sz="2000"/>
              <a:t>U manjim organizacijama, stvari obi</a:t>
            </a:r>
            <a:r>
              <a:rPr lang="sr-Latn-CS" sz="2000"/>
              <a:t>ć</a:t>
            </a:r>
            <a:r>
              <a:rPr lang="en-US" sz="2000"/>
              <a:t>no nisu toliko formalizovane. Pozovite servis koji </a:t>
            </a:r>
            <a:r>
              <a:rPr lang="sr-Latn-CS" sz="2000"/>
              <a:t>ć</a:t>
            </a:r>
            <a:r>
              <a:rPr lang="en-US" sz="2000"/>
              <a:t>e dijagnosticirati neispravnost I</a:t>
            </a:r>
            <a:r>
              <a:rPr lang="sr-Latn-CS" sz="2000"/>
              <a:t> </a:t>
            </a:r>
            <a:r>
              <a:rPr lang="en-US" sz="2000"/>
              <a:t>otkloniti je.</a:t>
            </a:r>
          </a:p>
          <a:p>
            <a:pPr>
              <a:lnSpc>
                <a:spcPct val="80000"/>
              </a:lnSpc>
            </a:pPr>
            <a:r>
              <a:rPr lang="en-US" sz="2000"/>
              <a:t>Nemojte sami da poku</a:t>
            </a:r>
            <a:r>
              <a:rPr lang="sr-Latn-CS" sz="2000"/>
              <a:t>š</a:t>
            </a:r>
            <a:r>
              <a:rPr lang="en-US" sz="2000"/>
              <a:t>ate da otklonite kvar. </a:t>
            </a:r>
            <a:r>
              <a:rPr lang="sr-Latn-RS" sz="2000" smtClean="0"/>
              <a:t>Ima</a:t>
            </a:r>
            <a:r>
              <a:rPr lang="en-US" sz="2000" smtClean="0"/>
              <a:t> </a:t>
            </a:r>
            <a:r>
              <a:rPr lang="en-US" sz="2000"/>
              <a:t>puno modula koji rade na</a:t>
            </a:r>
            <a:r>
              <a:rPr lang="sr-Latn-CS" sz="2000"/>
              <a:t> </a:t>
            </a:r>
            <a:r>
              <a:rPr lang="en-US" sz="2000">
                <a:solidFill>
                  <a:srgbClr val="FF0000"/>
                </a:solidFill>
              </a:rPr>
              <a:t>VEOMA VISOKOM NAPONU</a:t>
            </a:r>
            <a:r>
              <a:rPr lang="en-US" sz="2000"/>
              <a:t>. Nestru</a:t>
            </a:r>
            <a:r>
              <a:rPr lang="sr-Latn-CS" sz="2000"/>
              <a:t>č</a:t>
            </a:r>
            <a:r>
              <a:rPr lang="en-US" sz="2000"/>
              <a:t>an rad mo</a:t>
            </a:r>
            <a:r>
              <a:rPr lang="sr-Latn-CS" sz="2000"/>
              <a:t>ž</a:t>
            </a:r>
            <a:r>
              <a:rPr lang="en-US" sz="2000"/>
              <a:t>e da izazove veoma te</a:t>
            </a:r>
            <a:r>
              <a:rPr lang="sr-Latn-CS" sz="2000"/>
              <a:t>š</a:t>
            </a:r>
            <a:r>
              <a:rPr lang="en-US" sz="2000"/>
              <a:t>ke posledice po Va</a:t>
            </a:r>
            <a:r>
              <a:rPr lang="sr-Latn-CS" sz="2000"/>
              <a:t>š</a:t>
            </a:r>
            <a:r>
              <a:rPr lang="en-US" sz="2000"/>
              <a:t>e zdravlje.</a:t>
            </a:r>
          </a:p>
          <a:p>
            <a:pPr>
              <a:lnSpc>
                <a:spcPct val="80000"/>
              </a:lnSpc>
            </a:pPr>
            <a:r>
              <a:rPr lang="en-US" sz="2000"/>
              <a:t>Pre nego </a:t>
            </a:r>
            <a:r>
              <a:rPr lang="sr-Latn-CS" sz="2000"/>
              <a:t>š</a:t>
            </a:r>
            <a:r>
              <a:rPr lang="en-US" sz="2000"/>
              <a:t>to pozovete nekoga da Vam </a:t>
            </a:r>
            <a:r>
              <a:rPr lang="en-US" sz="2000" smtClean="0"/>
              <a:t>popravi </a:t>
            </a:r>
            <a:r>
              <a:rPr lang="en-US" sz="2000"/>
              <a:t>ra</a:t>
            </a:r>
            <a:r>
              <a:rPr lang="sr-Latn-CS" sz="2000"/>
              <a:t>č</a:t>
            </a:r>
            <a:r>
              <a:rPr lang="en-US" sz="2000"/>
              <a:t>unar, proverite da li su sve komponente priklju</a:t>
            </a:r>
            <a:r>
              <a:rPr lang="sr-Latn-CS" sz="2000"/>
              <a:t>č</a:t>
            </a:r>
            <a:r>
              <a:rPr lang="en-US" sz="2000"/>
              <a:t>ene na ra</a:t>
            </a:r>
            <a:r>
              <a:rPr lang="sr-Latn-CS" sz="2000"/>
              <a:t>č</a:t>
            </a:r>
            <a:r>
              <a:rPr lang="en-US" sz="2000"/>
              <a:t>unar</a:t>
            </a:r>
            <a:r>
              <a:rPr lang="sr-Latn-CS" sz="2000"/>
              <a:t> </a:t>
            </a:r>
            <a:r>
              <a:rPr lang="en-US" sz="2000"/>
              <a:t>(mi</a:t>
            </a:r>
            <a:r>
              <a:rPr lang="sr-Latn-CS" sz="2000"/>
              <a:t>š</a:t>
            </a:r>
            <a:r>
              <a:rPr lang="en-US" sz="2000"/>
              <a:t>, tastatura, monitor, i sl.) i da li je monitor mo</a:t>
            </a:r>
            <a:r>
              <a:rPr lang="sr-Latn-CS" sz="2000"/>
              <a:t>ž</a:t>
            </a:r>
            <a:r>
              <a:rPr lang="en-US" sz="2000"/>
              <a:t>da slu</a:t>
            </a:r>
            <a:r>
              <a:rPr lang="sr-Latn-CS" sz="2000"/>
              <a:t>č</a:t>
            </a:r>
            <a:r>
              <a:rPr lang="en-US" sz="2000"/>
              <a:t>ajno isklju</a:t>
            </a:r>
            <a:r>
              <a:rPr lang="sr-Latn-CS" sz="2000"/>
              <a:t>č</a:t>
            </a:r>
            <a:r>
              <a:rPr lang="en-US" sz="2000"/>
              <a:t>en.</a:t>
            </a:r>
          </a:p>
          <a:p>
            <a:pPr>
              <a:lnSpc>
                <a:spcPct val="80000"/>
              </a:lnSpc>
            </a:pPr>
            <a:r>
              <a:rPr lang="en-US" sz="2000"/>
              <a:t>Veoma </a:t>
            </a:r>
            <a:r>
              <a:rPr lang="sr-Latn-CS" sz="2000"/>
              <a:t>č</a:t>
            </a:r>
            <a:r>
              <a:rPr lang="en-US" sz="2000"/>
              <a:t>est razlog </a:t>
            </a:r>
            <a:r>
              <a:rPr lang="en-US" sz="2000" smtClean="0"/>
              <a:t>z</a:t>
            </a:r>
            <a:r>
              <a:rPr lang="sr-Latn-RS" sz="2000" smtClean="0"/>
              <a:t>a </a:t>
            </a:r>
            <a:r>
              <a:rPr lang="en-US" sz="2000" smtClean="0"/>
              <a:t>nepravilan </a:t>
            </a:r>
            <a:r>
              <a:rPr lang="en-US" sz="2000"/>
              <a:t>rad je i da neko slu</a:t>
            </a:r>
            <a:r>
              <a:rPr lang="sr-Latn-CS" sz="2000"/>
              <a:t>č</a:t>
            </a:r>
            <a:r>
              <a:rPr lang="en-US" sz="2000"/>
              <a:t>ajno isklju</a:t>
            </a:r>
            <a:r>
              <a:rPr lang="sr-Latn-CS" sz="2000"/>
              <a:t>č</a:t>
            </a:r>
            <a:r>
              <a:rPr lang="en-US" sz="2000"/>
              <a:t>i kabl koji povezuje </a:t>
            </a:r>
            <a:r>
              <a:rPr lang="en-US" sz="2000" smtClean="0"/>
              <a:t> </a:t>
            </a:r>
            <a:r>
              <a:rPr lang="en-US" sz="2000"/>
              <a:t>ra</a:t>
            </a:r>
            <a:r>
              <a:rPr lang="sr-Latn-CS" sz="2000"/>
              <a:t>č</a:t>
            </a:r>
            <a:r>
              <a:rPr lang="en-US" sz="2000"/>
              <a:t>unar sa mre</a:t>
            </a:r>
            <a:r>
              <a:rPr lang="sr-Latn-CS" sz="2000"/>
              <a:t>ž</a:t>
            </a:r>
            <a:r>
              <a:rPr lang="en-US" sz="2000"/>
              <a:t>om. Proverite</a:t>
            </a:r>
            <a:r>
              <a:rPr lang="sr-Latn-CS" sz="2000"/>
              <a:t> </a:t>
            </a:r>
            <a:r>
              <a:rPr lang="en-US" sz="2000"/>
              <a:t>da li su svi kablovi na svom mestu.</a:t>
            </a:r>
          </a:p>
          <a:p>
            <a:pPr>
              <a:lnSpc>
                <a:spcPct val="80000"/>
              </a:lnSpc>
            </a:pPr>
            <a:endParaRPr lang="en-US" sz="2000"/>
          </a:p>
        </p:txBody>
      </p:sp>
      <p:sp>
        <p:nvSpPr>
          <p:cNvPr id="4" name="Lightning Bolt 3"/>
          <p:cNvSpPr/>
          <p:nvPr/>
        </p:nvSpPr>
        <p:spPr>
          <a:xfrm flipH="1">
            <a:off x="8286776" y="3000372"/>
            <a:ext cx="714380" cy="642942"/>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p:cNvSpPr>
            <a:spLocks noGrp="1"/>
          </p:cNvSpPr>
          <p:nvPr>
            <p:ph type="sldNum" sz="quarter" idx="12"/>
          </p:nvPr>
        </p:nvSpPr>
        <p:spPr/>
        <p:txBody>
          <a:bodyPr/>
          <a:lstStyle/>
          <a:p>
            <a:fld id="{72891C79-82D5-47AA-9EB4-145A5E1185D3}" type="slidenum">
              <a:rPr lang="en-US" smtClean="0"/>
              <a:pPr/>
              <a:t>106</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a:bodyPr>
          <a:lstStyle/>
          <a:p>
            <a:r>
              <a:rPr lang="it-IT" sz="7700" b="1" i="1" smtClean="0"/>
              <a:t>Zakon </a:t>
            </a:r>
            <a:endParaRPr lang="en-US" sz="7700" b="1" i="1"/>
          </a:p>
        </p:txBody>
      </p:sp>
      <p:sp>
        <p:nvSpPr>
          <p:cNvPr id="2051" name="Rectangle 3"/>
          <p:cNvSpPr>
            <a:spLocks noGrp="1" noChangeArrowheads="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31CA8EC-8577-4189-BC04-5074B0E7B751}" type="slidenum">
              <a:rPr lang="en-US" smtClean="0"/>
              <a:pPr/>
              <a:t>107</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it-IT" b="1" smtClean="0"/>
              <a:t>Autorska </a:t>
            </a:r>
            <a:r>
              <a:rPr lang="it-IT" b="1"/>
              <a:t>prava</a:t>
            </a:r>
            <a:endParaRPr lang="en-US" b="1"/>
          </a:p>
        </p:txBody>
      </p:sp>
      <p:sp>
        <p:nvSpPr>
          <p:cNvPr id="3075" name="Rectangle 3"/>
          <p:cNvSpPr>
            <a:spLocks noGrp="1" noChangeArrowheads="1"/>
          </p:cNvSpPr>
          <p:nvPr>
            <p:ph type="body" idx="1"/>
          </p:nvPr>
        </p:nvSpPr>
        <p:spPr/>
        <p:txBody>
          <a:bodyPr>
            <a:normAutofit/>
          </a:bodyPr>
          <a:lstStyle/>
          <a:p>
            <a:r>
              <a:rPr lang="it-IT" smtClean="0"/>
              <a:t>Intelektualna </a:t>
            </a:r>
            <a:r>
              <a:rPr lang="it-IT"/>
              <a:t>svojina omogućava ljudima da poseduju svoju ispoljenu kreativnost i inovacije na isti način kao što je omogućeno da se poseduju materijalna dobra. </a:t>
            </a:r>
          </a:p>
          <a:p>
            <a:r>
              <a:rPr lang="it-IT"/>
              <a:t>U nekim slučajevima intelektualna svojina, odmah podleže zaštiti, dok je u drugim slučajevima neophodno da bude prijavljena i odobrena. </a:t>
            </a:r>
            <a:endParaRPr lang="en-US"/>
          </a:p>
        </p:txBody>
      </p:sp>
      <p:sp>
        <p:nvSpPr>
          <p:cNvPr id="4" name="Slide Number Placeholder 3"/>
          <p:cNvSpPr>
            <a:spLocks noGrp="1"/>
          </p:cNvSpPr>
          <p:nvPr>
            <p:ph type="sldNum" sz="quarter" idx="12"/>
          </p:nvPr>
        </p:nvSpPr>
        <p:spPr/>
        <p:txBody>
          <a:bodyPr/>
          <a:lstStyle/>
          <a:p>
            <a:fld id="{72891C79-82D5-47AA-9EB4-145A5E1185D3}" type="slidenum">
              <a:rPr lang="en-US" smtClean="0"/>
              <a:pPr/>
              <a:t>108</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it-IT" smtClean="0"/>
              <a:t>Intelektualna svojina</a:t>
            </a:r>
            <a:endParaRPr lang="en-US"/>
          </a:p>
        </p:txBody>
      </p:sp>
      <p:sp>
        <p:nvSpPr>
          <p:cNvPr id="4099" name="Rectangle 3"/>
          <p:cNvSpPr>
            <a:spLocks noGrp="1" noChangeArrowheads="1"/>
          </p:cNvSpPr>
          <p:nvPr>
            <p:ph type="body" idx="1"/>
          </p:nvPr>
        </p:nvSpPr>
        <p:spPr/>
        <p:txBody>
          <a:bodyPr/>
          <a:lstStyle/>
          <a:p>
            <a:pPr>
              <a:lnSpc>
                <a:spcPct val="80000"/>
              </a:lnSpc>
              <a:buFontTx/>
              <a:buNone/>
            </a:pPr>
            <a:r>
              <a:rPr lang="sr-Latn-CS" sz="2000">
                <a:solidFill>
                  <a:schemeClr val="accent2"/>
                </a:solidFill>
              </a:rPr>
              <a:t>Č</a:t>
            </a:r>
            <a:r>
              <a:rPr lang="it-IT" sz="2000">
                <a:solidFill>
                  <a:schemeClr val="accent2"/>
                </a:solidFill>
              </a:rPr>
              <a:t>etiri osnovne oblasti</a:t>
            </a:r>
            <a:r>
              <a:rPr lang="it-IT" sz="2000"/>
              <a:t>, koje se vezuju za intelektualnu svojinu su:</a:t>
            </a:r>
            <a:endParaRPr lang="en-US" sz="2000"/>
          </a:p>
          <a:p>
            <a:pPr>
              <a:lnSpc>
                <a:spcPct val="80000"/>
              </a:lnSpc>
            </a:pPr>
            <a:r>
              <a:rPr lang="it-IT" sz="2000">
                <a:solidFill>
                  <a:schemeClr val="accent2"/>
                </a:solidFill>
              </a:rPr>
              <a:t>Patenti</a:t>
            </a:r>
            <a:r>
              <a:rPr lang="it-IT" sz="2000"/>
              <a:t> – novi ili poboljšani proizvodi ili procesi koji se mogu primeniti u industriji. Patent dozvoljava pronalazaču, da odre</a:t>
            </a:r>
            <a:r>
              <a:rPr lang="sr-Latn-CS" sz="2000"/>
              <a:t>đ</a:t>
            </a:r>
            <a:r>
              <a:rPr lang="it-IT" sz="2000"/>
              <a:t>eni vremenski period, odlučuje kome će dati odobrenje za proizvodnju, prodaju i upotrebu tog proizvoda. </a:t>
            </a:r>
            <a:endParaRPr lang="en-US" sz="2000"/>
          </a:p>
          <a:p>
            <a:pPr>
              <a:lnSpc>
                <a:spcPct val="80000"/>
              </a:lnSpc>
            </a:pPr>
            <a:r>
              <a:rPr lang="it-IT" sz="2000">
                <a:solidFill>
                  <a:schemeClr val="accent2"/>
                </a:solidFill>
              </a:rPr>
              <a:t>Trgovačka marka</a:t>
            </a:r>
            <a:r>
              <a:rPr lang="it-IT" sz="2000"/>
              <a:t> – može biti reč, dizajn ili kombinacija istih koju koristi proizvo</a:t>
            </a:r>
            <a:r>
              <a:rPr lang="sr-Latn-CS" sz="2000"/>
              <a:t>đ</a:t>
            </a:r>
            <a:r>
              <a:rPr lang="it-IT" sz="2000"/>
              <a:t>ač da bi svoj proizvod ili uslugu učinio prepoznatljivim. </a:t>
            </a:r>
            <a:endParaRPr lang="en-US" sz="2000"/>
          </a:p>
          <a:p>
            <a:pPr>
              <a:lnSpc>
                <a:spcPct val="80000"/>
              </a:lnSpc>
            </a:pPr>
            <a:r>
              <a:rPr lang="pt-PT" sz="2000">
                <a:solidFill>
                  <a:schemeClr val="accent2"/>
                </a:solidFill>
              </a:rPr>
              <a:t>Dizajn</a:t>
            </a:r>
            <a:r>
              <a:rPr lang="pt-PT" sz="2000"/>
              <a:t> – primenjuje se na izgled celog ili dela proizvoda. Dizajn podrazumeva boje, font, teksturu materijala, konture i oblik proizvoda kao i njegov ornament.</a:t>
            </a:r>
            <a:endParaRPr lang="en-US" sz="2000"/>
          </a:p>
          <a:p>
            <a:pPr>
              <a:lnSpc>
                <a:spcPct val="80000"/>
              </a:lnSpc>
            </a:pPr>
            <a:r>
              <a:rPr lang="pt-PT" sz="2000">
                <a:solidFill>
                  <a:schemeClr val="accent2"/>
                </a:solidFill>
              </a:rPr>
              <a:t>Autorska prava</a:t>
            </a:r>
            <a:r>
              <a:rPr lang="pt-PT" sz="2000"/>
              <a:t> – primenjuje se na sve (muziku, film, software, multimediju...). Autorska prava su način da se pravno zaštiti vlasništvo nad softverom i ona </a:t>
            </a:r>
            <a:r>
              <a:rPr lang="pt-PT" sz="2000" smtClean="0"/>
              <a:t>omoguć</a:t>
            </a:r>
            <a:r>
              <a:rPr lang="sr-Latn-RS" sz="2000" smtClean="0"/>
              <a:t>ava</a:t>
            </a:r>
            <a:r>
              <a:rPr lang="pt-PT" sz="2000" smtClean="0"/>
              <a:t> </a:t>
            </a:r>
            <a:r>
              <a:rPr lang="pt-PT" sz="2000"/>
              <a:t>stvaraocu ekonomsku zaštitu u smislu da samo on ima pravo da raspolaže svojim </a:t>
            </a:r>
            <a:r>
              <a:rPr lang="pt-PT" sz="2000" smtClean="0"/>
              <a:t>delom. </a:t>
            </a:r>
            <a:r>
              <a:rPr lang="pl-PL" sz="2000"/>
              <a:t>Ostali moraju da dobiju odobrenje autora, što podrazumeva novčanu nadoknadu.</a:t>
            </a:r>
            <a:endParaRPr lang="en-US" sz="2000"/>
          </a:p>
          <a:p>
            <a:pPr>
              <a:lnSpc>
                <a:spcPct val="80000"/>
              </a:lnSpc>
            </a:pPr>
            <a:endParaRPr lang="en-US" sz="2000"/>
          </a:p>
        </p:txBody>
      </p:sp>
      <p:sp>
        <p:nvSpPr>
          <p:cNvPr id="4" name="Slide Number Placeholder 3"/>
          <p:cNvSpPr>
            <a:spLocks noGrp="1"/>
          </p:cNvSpPr>
          <p:nvPr>
            <p:ph type="sldNum" sz="quarter" idx="12"/>
          </p:nvPr>
        </p:nvSpPr>
        <p:spPr/>
        <p:txBody>
          <a:bodyPr/>
          <a:lstStyle/>
          <a:p>
            <a:fld id="{72891C79-82D5-47AA-9EB4-145A5E1185D3}" type="slidenum">
              <a:rPr lang="en-US" smtClean="0"/>
              <a:pPr/>
              <a:t>109</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11</a:t>
            </a:fld>
            <a:endParaRPr lang="en-US"/>
          </a:p>
        </p:txBody>
      </p:sp>
      <p:pic>
        <p:nvPicPr>
          <p:cNvPr id="1026" name="Picture 2"/>
          <p:cNvPicPr>
            <a:picLocks noChangeAspect="1" noChangeArrowheads="1"/>
          </p:cNvPicPr>
          <p:nvPr/>
        </p:nvPicPr>
        <p:blipFill>
          <a:blip r:embed="rId2"/>
          <a:srcRect/>
          <a:stretch>
            <a:fillRect/>
          </a:stretch>
        </p:blipFill>
        <p:spPr bwMode="auto">
          <a:xfrm>
            <a:off x="285720" y="428604"/>
            <a:ext cx="8610628" cy="5773548"/>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mtClean="0"/>
              <a:t>Softverska piraterija</a:t>
            </a:r>
            <a:endParaRPr lang="en-US"/>
          </a:p>
        </p:txBody>
      </p:sp>
      <p:sp>
        <p:nvSpPr>
          <p:cNvPr id="5123" name="Rectangle 3"/>
          <p:cNvSpPr>
            <a:spLocks noGrp="1" noChangeArrowheads="1"/>
          </p:cNvSpPr>
          <p:nvPr>
            <p:ph type="body" idx="1"/>
          </p:nvPr>
        </p:nvSpPr>
        <p:spPr/>
        <p:txBody>
          <a:bodyPr>
            <a:noAutofit/>
          </a:bodyPr>
          <a:lstStyle/>
          <a:p>
            <a:pPr>
              <a:lnSpc>
                <a:spcPct val="90000"/>
              </a:lnSpc>
            </a:pPr>
            <a:r>
              <a:rPr lang="pl-PL" sz="3100" b="1">
                <a:solidFill>
                  <a:schemeClr val="accent2"/>
                </a:solidFill>
              </a:rPr>
              <a:t>Softverska piraterija</a:t>
            </a:r>
            <a:r>
              <a:rPr lang="pl-PL" sz="3100" b="1"/>
              <a:t> </a:t>
            </a:r>
            <a:r>
              <a:rPr lang="pl-PL" sz="3100"/>
              <a:t>je neovlašćeno kopiranje računarskog softvera. </a:t>
            </a:r>
            <a:endParaRPr lang="pl-PL" sz="3100" smtClean="0"/>
          </a:p>
          <a:p>
            <a:pPr>
              <a:lnSpc>
                <a:spcPct val="90000"/>
              </a:lnSpc>
            </a:pPr>
            <a:r>
              <a:rPr lang="pl-PL" sz="3100" smtClean="0"/>
              <a:t>Čak </a:t>
            </a:r>
            <a:r>
              <a:rPr lang="pl-PL" sz="3100"/>
              <a:t>i prodajom proizvođač </a:t>
            </a:r>
            <a:r>
              <a:rPr lang="pl-PL" sz="3100" smtClean="0"/>
              <a:t>softvera zadržava </a:t>
            </a:r>
            <a:r>
              <a:rPr lang="pl-PL" sz="3100"/>
              <a:t>autorsko pravo (Software Copyright), koje podrazumeva zabranu kopiranja </a:t>
            </a:r>
            <a:r>
              <a:rPr lang="pl-PL" sz="3100" smtClean="0"/>
              <a:t>softvera</a:t>
            </a:r>
            <a:r>
              <a:rPr lang="pl-PL" sz="3100"/>
              <a:t>. Kupac softvera dobija samo pravo korišćenja </a:t>
            </a:r>
            <a:r>
              <a:rPr lang="pl-PL" sz="3100" smtClean="0"/>
              <a:t>softvera </a:t>
            </a:r>
            <a:r>
              <a:rPr lang="pl-PL" sz="3100"/>
              <a:t>(</a:t>
            </a:r>
            <a:r>
              <a:rPr lang="pl-PL" sz="3100" b="1"/>
              <a:t>Software Licence</a:t>
            </a:r>
            <a:r>
              <a:rPr lang="pl-PL" sz="3100"/>
              <a:t>). </a:t>
            </a:r>
            <a:endParaRPr lang="pl-PL" sz="3100" smtClean="0"/>
          </a:p>
          <a:p>
            <a:pPr>
              <a:lnSpc>
                <a:spcPct val="90000"/>
              </a:lnSpc>
            </a:pPr>
            <a:r>
              <a:rPr lang="pl-PL" sz="3100" smtClean="0"/>
              <a:t>Svi </a:t>
            </a:r>
            <a:r>
              <a:rPr lang="pl-PL" sz="3100"/>
              <a:t>proizvodi označeni sa </a:t>
            </a:r>
            <a:r>
              <a:rPr lang="pl-PL" sz="3100" b="1"/>
              <a:t>Copyright</a:t>
            </a:r>
            <a:r>
              <a:rPr lang="pl-PL" sz="3100"/>
              <a:t> ne smeju se upotrebljavati bez dozvole vlasnika</a:t>
            </a:r>
            <a:r>
              <a:rPr lang="pl-PL" sz="3100" smtClean="0"/>
              <a:t>.</a:t>
            </a:r>
            <a:endParaRPr lang="pl-PL" sz="3100"/>
          </a:p>
        </p:txBody>
      </p:sp>
      <p:sp>
        <p:nvSpPr>
          <p:cNvPr id="4" name="Slide Number Placeholder 3"/>
          <p:cNvSpPr>
            <a:spLocks noGrp="1"/>
          </p:cNvSpPr>
          <p:nvPr>
            <p:ph type="sldNum" sz="quarter" idx="12"/>
          </p:nvPr>
        </p:nvSpPr>
        <p:spPr/>
        <p:txBody>
          <a:bodyPr/>
          <a:lstStyle/>
          <a:p>
            <a:fld id="{72891C79-82D5-47AA-9EB4-145A5E1185D3}" type="slidenum">
              <a:rPr lang="en-US" smtClean="0"/>
              <a:pPr/>
              <a:t>110</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smtClean="0"/>
              <a:t>Licenca korisnika</a:t>
            </a:r>
            <a:endParaRPr lang="en-GB"/>
          </a:p>
        </p:txBody>
      </p:sp>
      <p:sp>
        <p:nvSpPr>
          <p:cNvPr id="6147" name="Rectangle 3"/>
          <p:cNvSpPr>
            <a:spLocks noGrp="1" noChangeArrowheads="1"/>
          </p:cNvSpPr>
          <p:nvPr>
            <p:ph idx="1"/>
          </p:nvPr>
        </p:nvSpPr>
        <p:spPr/>
        <p:txBody>
          <a:bodyPr/>
          <a:lstStyle/>
          <a:p>
            <a:r>
              <a:rPr lang="pl-PL" sz="2400" b="1">
                <a:solidFill>
                  <a:schemeClr val="accent2"/>
                </a:solidFill>
              </a:rPr>
              <a:t>Licenca korisnika</a:t>
            </a:r>
            <a:r>
              <a:rPr lang="pl-PL" sz="2400" b="1"/>
              <a:t> </a:t>
            </a:r>
            <a:r>
              <a:rPr lang="pl-PL" sz="2400"/>
              <a:t>(End User Licence) je ugovor između vlasnika softvera i korisnika, koji definiše uslove upotrebe, distribucije, dalje prodaje i ograničenja pri upotrebi. </a:t>
            </a:r>
            <a:endParaRPr lang="pl-PL" sz="2400" smtClean="0"/>
          </a:p>
          <a:p>
            <a:r>
              <a:rPr lang="pl-PL" sz="2400" smtClean="0"/>
              <a:t>Prilikom </a:t>
            </a:r>
            <a:r>
              <a:rPr lang="pl-PL" sz="2400"/>
              <a:t>instaliranja softvera korisnik mora da prihvati prava i obaveze definisane ovim ugovorom.</a:t>
            </a:r>
          </a:p>
        </p:txBody>
      </p:sp>
      <p:pic>
        <p:nvPicPr>
          <p:cNvPr id="6148" name="Picture 4"/>
          <p:cNvPicPr>
            <a:picLocks noChangeAspect="1" noChangeArrowheads="1"/>
          </p:cNvPicPr>
          <p:nvPr/>
        </p:nvPicPr>
        <p:blipFill>
          <a:blip r:embed="rId2" cstate="print"/>
          <a:srcRect/>
          <a:stretch>
            <a:fillRect/>
          </a:stretch>
        </p:blipFill>
        <p:spPr bwMode="auto">
          <a:xfrm>
            <a:off x="2571736" y="3571876"/>
            <a:ext cx="3971932" cy="2354368"/>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72891C79-82D5-47AA-9EB4-145A5E1185D3}" type="slidenum">
              <a:rPr lang="en-US" smtClean="0"/>
              <a:pPr/>
              <a:t>111</a:t>
            </a:fld>
            <a:endParaRPr lang="en-US"/>
          </a:p>
        </p:txBody>
      </p:sp>
      <p:sp>
        <p:nvSpPr>
          <p:cNvPr id="7" name="Footer Placeholder 6"/>
          <p:cNvSpPr>
            <a:spLocks noGrp="1"/>
          </p:cNvSpPr>
          <p:nvPr>
            <p:ph type="ftr" sz="quarter" idx="11"/>
          </p:nvPr>
        </p:nvSpPr>
        <p:spPr/>
        <p:txBody>
          <a:bodyPr/>
          <a:lstStyle/>
          <a:p>
            <a:r>
              <a:rPr lang="en-US" smtClean="0"/>
              <a:t>© N.Jovanović, 2017.-2020.</a:t>
            </a:r>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sr-Latn-RS" smtClean="0"/>
              <a:t>Identifikacioni licencni broj</a:t>
            </a:r>
            <a:endParaRPr lang="en-US"/>
          </a:p>
        </p:txBody>
      </p:sp>
      <p:sp>
        <p:nvSpPr>
          <p:cNvPr id="10243" name="Rectangle 3"/>
          <p:cNvSpPr>
            <a:spLocks noGrp="1" noChangeArrowheads="1"/>
          </p:cNvSpPr>
          <p:nvPr>
            <p:ph type="body" idx="1"/>
          </p:nvPr>
        </p:nvSpPr>
        <p:spPr>
          <a:xfrm>
            <a:off x="457200" y="1600201"/>
            <a:ext cx="8229600" cy="2757494"/>
          </a:xfrm>
        </p:spPr>
        <p:txBody>
          <a:bodyPr/>
          <a:lstStyle/>
          <a:p>
            <a:r>
              <a:rPr lang="pl-PL">
                <a:solidFill>
                  <a:schemeClr val="accent2"/>
                </a:solidFill>
              </a:rPr>
              <a:t>Identifikacioni licencni broj</a:t>
            </a:r>
            <a:r>
              <a:rPr lang="pl-PL"/>
              <a:t> (ID) može da se pročita u </a:t>
            </a:r>
            <a:r>
              <a:rPr lang="pl-PL" b="1"/>
              <a:t>About</a:t>
            </a:r>
            <a:r>
              <a:rPr lang="pl-PL"/>
              <a:t> </a:t>
            </a:r>
            <a:r>
              <a:rPr lang="pl-PL" smtClean="0"/>
              <a:t>prozoru. </a:t>
            </a:r>
          </a:p>
          <a:p>
            <a:r>
              <a:rPr lang="pl-PL" smtClean="0"/>
              <a:t>Ovaj </a:t>
            </a:r>
            <a:r>
              <a:rPr lang="pl-PL"/>
              <a:t>broj, koji je jedinstven za svaki proizvod, je dokaz da je softverski proizvod originalan i da nije piratski</a:t>
            </a:r>
            <a:r>
              <a:rPr lang="sr-Latn-CS" smtClean="0"/>
              <a:t>.</a:t>
            </a:r>
            <a:endParaRPr lang="en-US"/>
          </a:p>
          <a:p>
            <a:pPr>
              <a:buFontTx/>
              <a:buNone/>
            </a:pPr>
            <a:endParaRPr lang="en-US"/>
          </a:p>
        </p:txBody>
      </p:sp>
      <p:sp>
        <p:nvSpPr>
          <p:cNvPr id="4" name="Slide Number Placeholder 3"/>
          <p:cNvSpPr>
            <a:spLocks noGrp="1"/>
          </p:cNvSpPr>
          <p:nvPr>
            <p:ph type="sldNum" sz="quarter" idx="12"/>
          </p:nvPr>
        </p:nvSpPr>
        <p:spPr/>
        <p:txBody>
          <a:bodyPr/>
          <a:lstStyle/>
          <a:p>
            <a:fld id="{72891C79-82D5-47AA-9EB4-145A5E1185D3}" type="slidenum">
              <a:rPr lang="en-US" smtClean="0"/>
              <a:pPr/>
              <a:t>112</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4643438" y="3786190"/>
            <a:ext cx="3476628" cy="2884515"/>
          </a:xfrm>
          <a:prstGeom prst="rect">
            <a:avLst/>
          </a:prstGeom>
          <a:noFill/>
          <a:ln w="9525">
            <a:noFill/>
            <a:miter lim="800000"/>
            <a:headEnd/>
            <a:tailEnd/>
          </a:ln>
          <a:effectLst/>
        </p:spPr>
      </p:pic>
      <p:cxnSp>
        <p:nvCxnSpPr>
          <p:cNvPr id="8" name="Straight Arrow Connector 7"/>
          <p:cNvCxnSpPr/>
          <p:nvPr/>
        </p:nvCxnSpPr>
        <p:spPr>
          <a:xfrm>
            <a:off x="3857620" y="5000636"/>
            <a:ext cx="1285884" cy="35719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113</a:t>
            </a:fld>
            <a:endParaRPr lang="en-US"/>
          </a:p>
        </p:txBody>
      </p:sp>
      <p:pic>
        <p:nvPicPr>
          <p:cNvPr id="7" name="Picture 6"/>
          <p:cNvPicPr>
            <a:picLocks noChangeAspect="1"/>
          </p:cNvPicPr>
          <p:nvPr/>
        </p:nvPicPr>
        <p:blipFill>
          <a:blip r:embed="rId2"/>
          <a:stretch>
            <a:fillRect/>
          </a:stretch>
        </p:blipFill>
        <p:spPr>
          <a:xfrm>
            <a:off x="524933" y="654050"/>
            <a:ext cx="7448550" cy="6067425"/>
          </a:xfrm>
          <a:prstGeom prst="rect">
            <a:avLst/>
          </a:prstGeom>
        </p:spPr>
      </p:pic>
      <p:sp>
        <p:nvSpPr>
          <p:cNvPr id="8" name="Right Arrow 7"/>
          <p:cNvSpPr/>
          <p:nvPr/>
        </p:nvSpPr>
        <p:spPr>
          <a:xfrm rot="13922948">
            <a:off x="1048485" y="5382359"/>
            <a:ext cx="1787479" cy="576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
        <p:nvSpPr>
          <p:cNvPr id="9" name="Right Arrow 8"/>
          <p:cNvSpPr/>
          <p:nvPr/>
        </p:nvSpPr>
        <p:spPr>
          <a:xfrm rot="20075639">
            <a:off x="3355469" y="5320236"/>
            <a:ext cx="1787479" cy="57606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RS"/>
          </a:p>
        </p:txBody>
      </p:sp>
    </p:spTree>
    <p:extLst>
      <p:ext uri="{BB962C8B-B14F-4D97-AF65-F5344CB8AC3E}">
        <p14:creationId xmlns:p14="http://schemas.microsoft.com/office/powerpoint/2010/main" val="6713849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sr-Latn-RS" smtClean="0"/>
              <a:t>Open Source</a:t>
            </a:r>
            <a:endParaRPr lang="en-US"/>
          </a:p>
        </p:txBody>
      </p:sp>
      <p:sp>
        <p:nvSpPr>
          <p:cNvPr id="7171" name="Rectangle 3"/>
          <p:cNvSpPr>
            <a:spLocks noGrp="1" noChangeArrowheads="1"/>
          </p:cNvSpPr>
          <p:nvPr>
            <p:ph type="body" idx="1"/>
          </p:nvPr>
        </p:nvSpPr>
        <p:spPr/>
        <p:txBody>
          <a:bodyPr>
            <a:normAutofit lnSpcReduction="10000"/>
          </a:bodyPr>
          <a:lstStyle/>
          <a:p>
            <a:r>
              <a:rPr lang="sr-Latn-CS" sz="2800"/>
              <a:t>Termin </a:t>
            </a:r>
            <a:r>
              <a:rPr lang="sr-Latn-CS" sz="2800" b="1">
                <a:solidFill>
                  <a:schemeClr val="accent2"/>
                </a:solidFill>
              </a:rPr>
              <a:t>Open source</a:t>
            </a:r>
            <a:r>
              <a:rPr lang="sr-Latn-CS" sz="2800" i="1"/>
              <a:t> </a:t>
            </a:r>
            <a:r>
              <a:rPr lang="sr-Latn-CS" sz="2800"/>
              <a:t>se odnosi na softver čiji je izvorni kod dostupan svim korisnicima unutar </a:t>
            </a:r>
            <a:r>
              <a:rPr lang="sr-Latn-CS" sz="2800" b="1"/>
              <a:t>open source licence</a:t>
            </a:r>
            <a:r>
              <a:rPr lang="sr-Latn-CS" sz="2800"/>
              <a:t> i koji ga mogu menjati, prepravljati i poboljšavati. </a:t>
            </a:r>
          </a:p>
          <a:p>
            <a:r>
              <a:rPr lang="sr-Latn-CS" sz="2800"/>
              <a:t>Grupa pojedinaca je predstavila </a:t>
            </a:r>
            <a:r>
              <a:rPr lang="sr-Latn-CS" sz="2800" b="1"/>
              <a:t>open source</a:t>
            </a:r>
            <a:r>
              <a:rPr lang="sr-Latn-CS" sz="2800"/>
              <a:t> termin 1998. godine i to je označio početak </a:t>
            </a:r>
            <a:r>
              <a:rPr lang="sr-Latn-CS" sz="2800" b="1"/>
              <a:t>open source softvera</a:t>
            </a:r>
            <a:r>
              <a:rPr lang="sr-Latn-CS" sz="2800"/>
              <a:t> koji se mogao slobodno skidati sa Interenta kao i  prepravljati njegov izvorni kod. </a:t>
            </a:r>
            <a:endParaRPr lang="sr-Latn-CS" sz="2800" smtClean="0"/>
          </a:p>
          <a:p>
            <a:r>
              <a:rPr lang="sr-Latn-CS" sz="2800" smtClean="0"/>
              <a:t>Cilj </a:t>
            </a:r>
            <a:r>
              <a:rPr lang="sr-Latn-CS" sz="2800"/>
              <a:t>otvorenog softvera je da napravi programe koji su razumljivi i dostupni.</a:t>
            </a:r>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114</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sr-Latn-RS" smtClean="0"/>
              <a:t>GNU</a:t>
            </a:r>
            <a:endParaRPr lang="en-US"/>
          </a:p>
        </p:txBody>
      </p:sp>
      <p:sp>
        <p:nvSpPr>
          <p:cNvPr id="8195" name="Rectangle 3"/>
          <p:cNvSpPr>
            <a:spLocks noGrp="1" noChangeArrowheads="1"/>
          </p:cNvSpPr>
          <p:nvPr>
            <p:ph type="body" idx="1"/>
          </p:nvPr>
        </p:nvSpPr>
        <p:spPr/>
        <p:txBody>
          <a:bodyPr/>
          <a:lstStyle/>
          <a:p>
            <a:pPr>
              <a:lnSpc>
                <a:spcPct val="90000"/>
              </a:lnSpc>
            </a:pPr>
            <a:r>
              <a:rPr lang="sr-Latn-CS" sz="2400" b="1">
                <a:solidFill>
                  <a:schemeClr val="accent2"/>
                </a:solidFill>
              </a:rPr>
              <a:t>GNU-licenca za slobodnu dokumentaciju</a:t>
            </a:r>
            <a:r>
              <a:rPr lang="sr-Latn-CS" sz="2400"/>
              <a:t> (GNU Free Documentation Licenses) je licenca za slobodnu dokumentaciju koju je osmislila </a:t>
            </a:r>
            <a:r>
              <a:rPr lang="sr-Latn-CS" sz="2400" b="1"/>
              <a:t>Zadužbina za slobodni softver</a:t>
            </a:r>
            <a:r>
              <a:rPr lang="sr-Latn-CS" sz="2400"/>
              <a:t>.</a:t>
            </a:r>
          </a:p>
          <a:p>
            <a:pPr>
              <a:lnSpc>
                <a:spcPct val="90000"/>
              </a:lnSpc>
            </a:pPr>
            <a:r>
              <a:rPr lang="sr-Latn-CS" sz="2400"/>
              <a:t>Ova licenca dozvoljava korisniku licenciranog materijala da isti umnožava, </a:t>
            </a:r>
            <a:r>
              <a:rPr lang="sr-Latn-CS" sz="2400" smtClean="0"/>
              <a:t>redistribuira </a:t>
            </a:r>
            <a:r>
              <a:rPr lang="sr-Latn-CS" sz="2400"/>
              <a:t>i modifikuje, pod uslovom da svi umnošci i izvedena dela budu dostupna pod istom licencom. </a:t>
            </a:r>
            <a:endParaRPr lang="sr-Latn-CS" sz="2400" smtClean="0"/>
          </a:p>
          <a:p>
            <a:pPr>
              <a:lnSpc>
                <a:spcPct val="90000"/>
              </a:lnSpc>
            </a:pPr>
            <a:r>
              <a:rPr lang="sr-Latn-CS" sz="2400" smtClean="0"/>
              <a:t>Umnošci </a:t>
            </a:r>
            <a:r>
              <a:rPr lang="sr-Latn-CS" sz="2400"/>
              <a:t>mogu biti komercijalno prodavani, ali ukoliko se proizvode u većim količinama (većim od 100), originalni dokument ili izvorni kod moraju biti učinjeni dostupnim primaocu rada.</a:t>
            </a:r>
            <a:endParaRPr lang="sr-Latn-CS" sz="2400" b="1"/>
          </a:p>
          <a:p>
            <a:pPr>
              <a:lnSpc>
                <a:spcPct val="90000"/>
              </a:lnSpc>
            </a:pPr>
            <a:endParaRPr lang="en-US" sz="2400"/>
          </a:p>
        </p:txBody>
      </p:sp>
      <p:sp>
        <p:nvSpPr>
          <p:cNvPr id="4" name="Slide Number Placeholder 3"/>
          <p:cNvSpPr>
            <a:spLocks noGrp="1"/>
          </p:cNvSpPr>
          <p:nvPr>
            <p:ph type="sldNum" sz="quarter" idx="12"/>
          </p:nvPr>
        </p:nvSpPr>
        <p:spPr/>
        <p:txBody>
          <a:bodyPr/>
          <a:lstStyle/>
          <a:p>
            <a:fld id="{72891C79-82D5-47AA-9EB4-145A5E1185D3}" type="slidenum">
              <a:rPr lang="en-US" smtClean="0"/>
              <a:pPr/>
              <a:t>115</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normAutofit/>
          </a:bodyPr>
          <a:lstStyle/>
          <a:p>
            <a:r>
              <a:rPr lang="en-US" smtClean="0"/>
              <a:t>Copyright</a:t>
            </a:r>
            <a:endParaRPr lang="en-US"/>
          </a:p>
        </p:txBody>
      </p:sp>
      <p:sp>
        <p:nvSpPr>
          <p:cNvPr id="15363" name="Rectangle 3"/>
          <p:cNvSpPr>
            <a:spLocks noGrp="1" noChangeArrowheads="1"/>
          </p:cNvSpPr>
          <p:nvPr>
            <p:ph type="body" idx="1"/>
          </p:nvPr>
        </p:nvSpPr>
        <p:spPr/>
        <p:txBody>
          <a:bodyPr/>
          <a:lstStyle/>
          <a:p>
            <a:pPr>
              <a:lnSpc>
                <a:spcPct val="90000"/>
              </a:lnSpc>
            </a:pPr>
            <a:r>
              <a:rPr lang="en-US" sz="2800" smtClean="0"/>
              <a:t>Ve</a:t>
            </a:r>
            <a:r>
              <a:rPr lang="sr-Latn-CS" sz="2800"/>
              <a:t>ć</a:t>
            </a:r>
            <a:r>
              <a:rPr lang="en-US" sz="2800"/>
              <a:t>ina proizvo</a:t>
            </a:r>
            <a:r>
              <a:rPr lang="sr-Latn-CS" sz="2800"/>
              <a:t>đ</a:t>
            </a:r>
            <a:r>
              <a:rPr lang="en-US" sz="2800"/>
              <a:t>a</a:t>
            </a:r>
            <a:r>
              <a:rPr lang="sr-Latn-CS" sz="2800"/>
              <a:t>č</a:t>
            </a:r>
            <a:r>
              <a:rPr lang="en-US" sz="2800"/>
              <a:t>a softvera </a:t>
            </a:r>
            <a:r>
              <a:rPr lang="en-US" sz="2800" smtClean="0"/>
              <a:t>zadr</a:t>
            </a:r>
            <a:r>
              <a:rPr lang="sr-Latn-CS" sz="2800"/>
              <a:t>ž</a:t>
            </a:r>
            <a:r>
              <a:rPr lang="en-US" sz="2800"/>
              <a:t>avaju svoja autorska prava. To zna</a:t>
            </a:r>
            <a:r>
              <a:rPr lang="sr-Latn-CS" sz="2800"/>
              <a:t>č</a:t>
            </a:r>
            <a:r>
              <a:rPr lang="en-US" sz="2800"/>
              <a:t>i da ukoliko ste kupili jednu kopiju</a:t>
            </a:r>
            <a:r>
              <a:rPr lang="sr-Latn-CS" sz="2800"/>
              <a:t> </a:t>
            </a:r>
            <a:r>
              <a:rPr lang="en-US" sz="2800"/>
              <a:t>softvera, nemate prava da ga ustupite drugom korisniku ili koristite na dva ili vi</a:t>
            </a:r>
            <a:r>
              <a:rPr lang="sr-Latn-CS" sz="2800"/>
              <a:t>š</a:t>
            </a:r>
            <a:r>
              <a:rPr lang="en-US" sz="2800"/>
              <a:t>e ra</a:t>
            </a:r>
            <a:r>
              <a:rPr lang="sr-Latn-CS" sz="2800"/>
              <a:t>č</a:t>
            </a:r>
            <a:r>
              <a:rPr lang="en-US" sz="2800"/>
              <a:t>unara istovremeno. Svaki</a:t>
            </a:r>
            <a:r>
              <a:rPr lang="sr-Latn-CS" sz="2800"/>
              <a:t> </a:t>
            </a:r>
            <a:r>
              <a:rPr lang="en-US" sz="2800"/>
              <a:t>proizvo</a:t>
            </a:r>
            <a:r>
              <a:rPr lang="sr-Latn-CS" sz="2800"/>
              <a:t>đ</a:t>
            </a:r>
            <a:r>
              <a:rPr lang="en-US" sz="2800"/>
              <a:t>a</a:t>
            </a:r>
            <a:r>
              <a:rPr lang="sr-Latn-CS" sz="2800"/>
              <a:t>č</a:t>
            </a:r>
            <a:r>
              <a:rPr lang="en-US" sz="2800"/>
              <a:t>, uz softver, dostavlja i pravila pod kojim mo</a:t>
            </a:r>
            <a:r>
              <a:rPr lang="sr-Latn-CS" sz="2800"/>
              <a:t>ž</a:t>
            </a:r>
            <a:r>
              <a:rPr lang="en-US" sz="2800"/>
              <a:t>ete da kopirate i koristite softver.</a:t>
            </a:r>
          </a:p>
          <a:p>
            <a:pPr>
              <a:lnSpc>
                <a:spcPct val="90000"/>
              </a:lnSpc>
            </a:pPr>
            <a:r>
              <a:rPr lang="sr-Latn-CS" sz="2800"/>
              <a:t>N</a:t>
            </a:r>
            <a:r>
              <a:rPr lang="en-US" sz="2800"/>
              <a:t>eovla</a:t>
            </a:r>
            <a:r>
              <a:rPr lang="sr-Latn-CS" sz="2800"/>
              <a:t>šć</a:t>
            </a:r>
            <a:r>
              <a:rPr lang="en-US" sz="2800"/>
              <a:t>eno kopiranje softvera je zakonom zabranjeno.</a:t>
            </a:r>
          </a:p>
          <a:p>
            <a:pPr>
              <a:lnSpc>
                <a:spcPct val="90000"/>
              </a:lnSpc>
            </a:pPr>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116</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endParaRPr lang="en-US"/>
          </a:p>
        </p:txBody>
      </p:sp>
      <p:sp>
        <p:nvSpPr>
          <p:cNvPr id="11267" name="Rectangle 3"/>
          <p:cNvSpPr>
            <a:spLocks noGrp="1" noChangeArrowheads="1"/>
          </p:cNvSpPr>
          <p:nvPr>
            <p:ph type="body" idx="1"/>
          </p:nvPr>
        </p:nvSpPr>
        <p:spPr/>
        <p:txBody>
          <a:bodyPr/>
          <a:lstStyle/>
          <a:p>
            <a:pPr>
              <a:lnSpc>
                <a:spcPct val="90000"/>
              </a:lnSpc>
            </a:pPr>
            <a:r>
              <a:rPr lang="sr-Latn-CS" b="1">
                <a:solidFill>
                  <a:schemeClr val="accent2"/>
                </a:solidFill>
              </a:rPr>
              <a:t>Freeware software</a:t>
            </a:r>
            <a:r>
              <a:rPr lang="sr-Latn-CS"/>
              <a:t> je softver koji korisnik može besplatno da koristi, menja i distribuira </a:t>
            </a:r>
            <a:r>
              <a:rPr lang="sr-Latn-CS" b="1"/>
              <a:t>bez  ograničenja</a:t>
            </a:r>
            <a:r>
              <a:rPr lang="sr-Latn-CS"/>
              <a:t>.</a:t>
            </a:r>
            <a:endParaRPr lang="sr-Latn-CS" b="1"/>
          </a:p>
          <a:p>
            <a:pPr>
              <a:lnSpc>
                <a:spcPct val="90000"/>
              </a:lnSpc>
            </a:pPr>
            <a:r>
              <a:rPr lang="sr-Latn-CS" b="1">
                <a:solidFill>
                  <a:schemeClr val="accent2"/>
                </a:solidFill>
              </a:rPr>
              <a:t>Shareware software</a:t>
            </a:r>
            <a:r>
              <a:rPr lang="sr-Latn-CS"/>
              <a:t> je softver koji se može koristiti bez naknade </a:t>
            </a:r>
            <a:r>
              <a:rPr lang="sr-Latn-CS" b="1"/>
              <a:t>ali određen vremenski period</a:t>
            </a:r>
            <a:r>
              <a:rPr lang="sr-Latn-CS"/>
              <a:t> ili se može pokrenuti određen broj puta. Nakon isteka probnog perioda korisnik mora da kupi licencu da bi mogao da nastavi da ga dalje koristi.</a:t>
            </a:r>
            <a:endParaRPr lang="en-US"/>
          </a:p>
        </p:txBody>
      </p:sp>
      <p:sp>
        <p:nvSpPr>
          <p:cNvPr id="4" name="Slide Number Placeholder 3"/>
          <p:cNvSpPr>
            <a:spLocks noGrp="1"/>
          </p:cNvSpPr>
          <p:nvPr>
            <p:ph type="sldNum" sz="quarter" idx="12"/>
          </p:nvPr>
        </p:nvSpPr>
        <p:spPr/>
        <p:txBody>
          <a:bodyPr/>
          <a:lstStyle/>
          <a:p>
            <a:fld id="{72891C79-82D5-47AA-9EB4-145A5E1185D3}" type="slidenum">
              <a:rPr lang="en-US" smtClean="0"/>
              <a:pPr/>
              <a:t>117</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sr-Latn-CS" b="1" smtClean="0"/>
              <a:t>Zaštita </a:t>
            </a:r>
            <a:r>
              <a:rPr lang="sr-Latn-CS" b="1"/>
              <a:t>podataka</a:t>
            </a:r>
            <a:endParaRPr lang="en-US" b="1"/>
          </a:p>
        </p:txBody>
      </p:sp>
      <p:sp>
        <p:nvSpPr>
          <p:cNvPr id="9219" name="Rectangle 3"/>
          <p:cNvSpPr>
            <a:spLocks noGrp="1" noChangeArrowheads="1"/>
          </p:cNvSpPr>
          <p:nvPr>
            <p:ph type="body" idx="1"/>
          </p:nvPr>
        </p:nvSpPr>
        <p:spPr/>
        <p:txBody>
          <a:bodyPr/>
          <a:lstStyle/>
          <a:p>
            <a:pPr>
              <a:lnSpc>
                <a:spcPct val="80000"/>
              </a:lnSpc>
            </a:pPr>
            <a:r>
              <a:rPr lang="sr-Latn-CS" sz="2400">
                <a:solidFill>
                  <a:schemeClr val="accent2"/>
                </a:solidFill>
              </a:rPr>
              <a:t>Zaštita podataka o ličnosti</a:t>
            </a:r>
            <a:r>
              <a:rPr lang="sr-Latn-CS" sz="2400"/>
              <a:t> obezbeđuje se svima bez obzira na državljanstvo, prebivalište, rasu, pol, jezik, veroispovest, političko i drugo uverenje, kao i nacionalnu pripadnost, socijalno poreklo, imovinsko stanje, obrazovanje, društveni položaj, seksualno opredeljenje ili druga slična svojstva.</a:t>
            </a:r>
          </a:p>
          <a:p>
            <a:pPr>
              <a:lnSpc>
                <a:spcPct val="80000"/>
              </a:lnSpc>
            </a:pPr>
            <a:r>
              <a:rPr lang="sr-Latn-CS" sz="2400"/>
              <a:t>Zakonski propisi za zaštitu podataka daju prava da se postave lični podaci i da se netačni podaci isprave ili uklone. U skladu sa zakonom o zaštiti podataka (Data Protection Laws), onaj ko trenutno poseduje nečije lične podatke odgovoran je za njihovo čuvanje i poverljivost, dok samo vlasnik podataka može da menja i briše netačne podatke i da unosi lične podatke. Kontrolor podataka u organizaciji je odgovoran za ispravnost podataka.</a:t>
            </a:r>
          </a:p>
        </p:txBody>
      </p:sp>
      <p:sp>
        <p:nvSpPr>
          <p:cNvPr id="4" name="Slide Number Placeholder 3"/>
          <p:cNvSpPr>
            <a:spLocks noGrp="1"/>
          </p:cNvSpPr>
          <p:nvPr>
            <p:ph type="sldNum" sz="quarter" idx="12"/>
          </p:nvPr>
        </p:nvSpPr>
        <p:spPr/>
        <p:txBody>
          <a:bodyPr/>
          <a:lstStyle/>
          <a:p>
            <a:fld id="{72891C79-82D5-47AA-9EB4-145A5E1185D3}" type="slidenum">
              <a:rPr lang="en-US" smtClean="0"/>
              <a:pPr/>
              <a:t>118</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sr-Latn-CS" smtClean="0"/>
              <a:t>Zaštita podataka</a:t>
            </a:r>
            <a:endParaRPr lang="en-US"/>
          </a:p>
        </p:txBody>
      </p:sp>
      <p:sp>
        <p:nvSpPr>
          <p:cNvPr id="12291" name="Rectangle 3"/>
          <p:cNvSpPr>
            <a:spLocks noGrp="1" noChangeArrowheads="1"/>
          </p:cNvSpPr>
          <p:nvPr>
            <p:ph type="body" idx="1"/>
          </p:nvPr>
        </p:nvSpPr>
        <p:spPr/>
        <p:txBody>
          <a:bodyPr/>
          <a:lstStyle/>
          <a:p>
            <a:r>
              <a:rPr lang="sr-Latn-CS"/>
              <a:t>Državni organ može da obrađuje podatke bez pristanka lica ako je to potrebno radi ostvarivanja interesa bezbednosti, vođenja krivičnog postupka, zaštite ekonomskih interesa države, zaštite zdravlja, prava i sloboda i drugog javnog interesa.</a:t>
            </a:r>
            <a:endParaRPr lang="en-US"/>
          </a:p>
          <a:p>
            <a:endParaRPr lang="en-US"/>
          </a:p>
        </p:txBody>
      </p:sp>
      <p:sp>
        <p:nvSpPr>
          <p:cNvPr id="4" name="Slide Number Placeholder 3"/>
          <p:cNvSpPr>
            <a:spLocks noGrp="1"/>
          </p:cNvSpPr>
          <p:nvPr>
            <p:ph type="sldNum" sz="quarter" idx="12"/>
          </p:nvPr>
        </p:nvSpPr>
        <p:spPr/>
        <p:txBody>
          <a:bodyPr/>
          <a:lstStyle/>
          <a:p>
            <a:fld id="{72891C79-82D5-47AA-9EB4-145A5E1185D3}" type="slidenum">
              <a:rPr lang="en-US" smtClean="0"/>
              <a:pPr/>
              <a:t>119</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a:r>
              <a:rPr lang="en-US" sz="3400"/>
              <a:t>R</a:t>
            </a:r>
            <a:r>
              <a:rPr lang="pl-PL" sz="3400"/>
              <a:t>ačunarske aplikacije za daljinsko obrazovanje </a:t>
            </a:r>
            <a:endParaRPr lang="en-US" sz="3400"/>
          </a:p>
        </p:txBody>
      </p:sp>
      <p:sp>
        <p:nvSpPr>
          <p:cNvPr id="41987" name="Rectangle 3"/>
          <p:cNvSpPr>
            <a:spLocks noGrp="1" noChangeArrowheads="1"/>
          </p:cNvSpPr>
          <p:nvPr>
            <p:ph idx="1"/>
          </p:nvPr>
        </p:nvSpPr>
        <p:spPr>
          <a:xfrm>
            <a:off x="457200" y="1639341"/>
            <a:ext cx="8229600" cy="4525963"/>
          </a:xfrm>
        </p:spPr>
        <p:txBody>
          <a:bodyPr/>
          <a:lstStyle/>
          <a:p>
            <a:pPr>
              <a:lnSpc>
                <a:spcPct val="90000"/>
              </a:lnSpc>
            </a:pPr>
            <a:r>
              <a:rPr lang="pl-PL" sz="2400" u="sng" dirty="0"/>
              <a:t>Nastava uz pomoć računara </a:t>
            </a:r>
            <a:r>
              <a:rPr lang="pl-PL" sz="2400" dirty="0"/>
              <a:t>(</a:t>
            </a:r>
            <a:r>
              <a:rPr lang="pl-PL" sz="2400" b="1" dirty="0"/>
              <a:t>Computer-Assisted Instruction, CAI</a:t>
            </a:r>
            <a:r>
              <a:rPr lang="pl-PL" sz="2400" dirty="0"/>
              <a:t>) - koristi računar kao samostalnu nastavnu mašinu za prezentaciju pojedinih lekcija. </a:t>
            </a:r>
            <a:endParaRPr lang="en-US" sz="2400" dirty="0"/>
          </a:p>
          <a:p>
            <a:pPr>
              <a:lnSpc>
                <a:spcPct val="90000"/>
              </a:lnSpc>
            </a:pPr>
            <a:r>
              <a:rPr lang="pl-PL" sz="2400" u="sng" dirty="0"/>
              <a:t>Nastava pod kontrolom računara </a:t>
            </a:r>
            <a:r>
              <a:rPr lang="pl-PL" sz="2400" dirty="0"/>
              <a:t>(</a:t>
            </a:r>
            <a:r>
              <a:rPr lang="pl-PL" sz="2400" b="1" dirty="0"/>
              <a:t>Computer-Managed Instruction, CMI</a:t>
            </a:r>
            <a:r>
              <a:rPr lang="pl-PL" sz="2400" dirty="0"/>
              <a:t>) - koristi računar za organizaciju nastave i praćenje znanja učenika. Sama nastava ne mora da se odvija preko računara, mada se CAI često kombinuje sa CMI. </a:t>
            </a:r>
            <a:endParaRPr lang="en-US" sz="2400" dirty="0"/>
          </a:p>
          <a:p>
            <a:pPr>
              <a:lnSpc>
                <a:spcPct val="90000"/>
              </a:lnSpc>
            </a:pPr>
            <a:r>
              <a:rPr lang="pl-PL" sz="2400" u="sng" dirty="0"/>
              <a:t>Obrazovanje posredstvom računara </a:t>
            </a:r>
            <a:r>
              <a:rPr lang="pl-PL" sz="2400" dirty="0"/>
              <a:t>(</a:t>
            </a:r>
            <a:r>
              <a:rPr lang="pl-PL" sz="2400" b="1" dirty="0"/>
              <a:t>Computer-Mediated Instruction, CME</a:t>
            </a:r>
            <a:r>
              <a:rPr lang="pl-PL" sz="2400" dirty="0"/>
              <a:t>) - opisuje računarsku aplikaciju koja olakšava nastavu. U primere ovakvih aplikacija spadaju: elektronska </a:t>
            </a:r>
            <a:r>
              <a:rPr lang="pl-PL" sz="2400" dirty="0" smtClean="0"/>
              <a:t>pošta, </a:t>
            </a:r>
            <a:r>
              <a:rPr lang="pl-PL" sz="2400" dirty="0"/>
              <a:t>računarske konferencije </a:t>
            </a:r>
            <a:r>
              <a:rPr lang="pl-PL" sz="2400" dirty="0" smtClean="0"/>
              <a:t>i </a:t>
            </a:r>
            <a:r>
              <a:rPr lang="pl-PL" sz="2400" dirty="0"/>
              <a:t>Web aplikacije. </a:t>
            </a:r>
            <a:endParaRPr lang="en-US" sz="2400" dirty="0"/>
          </a:p>
          <a:p>
            <a:pPr>
              <a:lnSpc>
                <a:spcPct val="90000"/>
              </a:lnSpc>
            </a:pPr>
            <a:endParaRPr lang="en-US" sz="2400" dirty="0"/>
          </a:p>
        </p:txBody>
      </p:sp>
      <p:sp>
        <p:nvSpPr>
          <p:cNvPr id="4" name="Slide Number Placeholder 3"/>
          <p:cNvSpPr>
            <a:spLocks noGrp="1"/>
          </p:cNvSpPr>
          <p:nvPr>
            <p:ph type="sldNum" sz="quarter" idx="12"/>
          </p:nvPr>
        </p:nvSpPr>
        <p:spPr/>
        <p:txBody>
          <a:bodyPr/>
          <a:lstStyle/>
          <a:p>
            <a:fld id="{72891C79-82D5-47AA-9EB4-145A5E1185D3}" type="slidenum">
              <a:rPr lang="en-US" smtClean="0"/>
              <a:pPr/>
              <a:t>12</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t>RA</a:t>
            </a:r>
            <a:r>
              <a:rPr lang="sr-Latn-CS"/>
              <a:t>ČUNARI I RAD NA DALJINU</a:t>
            </a:r>
            <a:endParaRPr lang="en-US"/>
          </a:p>
        </p:txBody>
      </p:sp>
      <p:sp>
        <p:nvSpPr>
          <p:cNvPr id="43011" name="Rectangle 3"/>
          <p:cNvSpPr>
            <a:spLocks noGrp="1" noChangeArrowheads="1"/>
          </p:cNvSpPr>
          <p:nvPr>
            <p:ph idx="1"/>
          </p:nvPr>
        </p:nvSpPr>
        <p:spPr>
          <a:xfrm>
            <a:off x="457200" y="1639341"/>
            <a:ext cx="8229600" cy="4525963"/>
          </a:xfrm>
        </p:spPr>
        <p:txBody>
          <a:bodyPr/>
          <a:lstStyle/>
          <a:p>
            <a:r>
              <a:rPr lang="sr-Latn-CS" b="1" dirty="0"/>
              <a:t>Rad na daljinu</a:t>
            </a:r>
            <a:r>
              <a:rPr lang="sr-Latn-CS" dirty="0"/>
              <a:t> (teleworking) je termin koji se odnosi na obavljanje poslovnih procesa od kuće pomoću računara i telekomunikacione infrastrukture.</a:t>
            </a:r>
            <a:endParaRPr lang="en-US" dirty="0"/>
          </a:p>
        </p:txBody>
      </p:sp>
      <p:pic>
        <p:nvPicPr>
          <p:cNvPr id="43012" name="Picture 4"/>
          <p:cNvPicPr>
            <a:picLocks noChangeAspect="1" noChangeArrowheads="1"/>
          </p:cNvPicPr>
          <p:nvPr/>
        </p:nvPicPr>
        <p:blipFill>
          <a:blip r:embed="rId2" cstate="print"/>
          <a:srcRect/>
          <a:stretch>
            <a:fillRect/>
          </a:stretch>
        </p:blipFill>
        <p:spPr bwMode="auto">
          <a:xfrm>
            <a:off x="3428992" y="3071810"/>
            <a:ext cx="4013217" cy="2687183"/>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72891C79-82D5-47AA-9EB4-145A5E1185D3}" type="slidenum">
              <a:rPr lang="en-US" smtClean="0"/>
              <a:pPr/>
              <a:t>13</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a:t>RAČUNARI </a:t>
            </a:r>
            <a:r>
              <a:rPr lang="en-US"/>
              <a:t>I RAD NA DALJINU</a:t>
            </a:r>
            <a:endParaRPr lang="en-GB"/>
          </a:p>
        </p:txBody>
      </p:sp>
      <p:sp>
        <p:nvSpPr>
          <p:cNvPr id="3" name="Content Placeholder 2"/>
          <p:cNvSpPr>
            <a:spLocks noGrp="1"/>
          </p:cNvSpPr>
          <p:nvPr>
            <p:ph idx="1"/>
          </p:nvPr>
        </p:nvSpPr>
        <p:spPr/>
        <p:txBody>
          <a:bodyPr>
            <a:normAutofit fontScale="85000" lnSpcReduction="20000"/>
          </a:bodyPr>
          <a:lstStyle/>
          <a:p>
            <a:r>
              <a:rPr lang="hr-HR" smtClean="0">
                <a:solidFill>
                  <a:srgbClr val="00B050"/>
                </a:solidFill>
              </a:rPr>
              <a:t>Prednosti</a:t>
            </a:r>
          </a:p>
          <a:p>
            <a:pPr lvl="1"/>
            <a:r>
              <a:rPr lang="hr-HR" smtClean="0">
                <a:solidFill>
                  <a:srgbClr val="00B050"/>
                </a:solidFill>
              </a:rPr>
              <a:t>Manje izostanaka, ušteda na putu, fleksibilno radno vreme</a:t>
            </a:r>
            <a:r>
              <a:rPr lang="en-GB" smtClean="0">
                <a:solidFill>
                  <a:srgbClr val="00B050"/>
                </a:solidFill>
              </a:rPr>
              <a:t>.</a:t>
            </a:r>
            <a:endParaRPr lang="hr-HR" smtClean="0">
              <a:solidFill>
                <a:srgbClr val="00B050"/>
              </a:solidFill>
            </a:endParaRPr>
          </a:p>
          <a:p>
            <a:pPr lvl="1"/>
            <a:r>
              <a:rPr lang="hr-HR" smtClean="0">
                <a:solidFill>
                  <a:srgbClr val="00B050"/>
                </a:solidFill>
              </a:rPr>
              <a:t>Veća grupa ljudi može obavljati određeni posao (invalidi, roditelji…)</a:t>
            </a:r>
            <a:r>
              <a:rPr lang="en-GB" smtClean="0">
                <a:solidFill>
                  <a:srgbClr val="00B050"/>
                </a:solidFill>
              </a:rPr>
              <a:t>.</a:t>
            </a:r>
            <a:endParaRPr lang="hr-HR" smtClean="0">
              <a:solidFill>
                <a:srgbClr val="00B050"/>
              </a:solidFill>
            </a:endParaRPr>
          </a:p>
          <a:p>
            <a:pPr lvl="1"/>
            <a:r>
              <a:rPr lang="hr-HR" smtClean="0">
                <a:solidFill>
                  <a:srgbClr val="00B050"/>
                </a:solidFill>
              </a:rPr>
              <a:t>Ušteda u radnom prostoru, energiji i ostalim troškovima.</a:t>
            </a:r>
          </a:p>
          <a:p>
            <a:pPr>
              <a:buClr>
                <a:schemeClr val="accent1"/>
              </a:buClr>
            </a:pPr>
            <a:r>
              <a:rPr lang="hr-HR">
                <a:solidFill>
                  <a:srgbClr val="FF0000"/>
                </a:solidFill>
              </a:rPr>
              <a:t>Mane</a:t>
            </a:r>
          </a:p>
          <a:p>
            <a:pPr lvl="1">
              <a:buClr>
                <a:schemeClr val="accent1"/>
              </a:buClr>
            </a:pPr>
            <a:r>
              <a:rPr lang="hr-HR">
                <a:solidFill>
                  <a:srgbClr val="FF0000"/>
                </a:solidFill>
              </a:rPr>
              <a:t>Teškoće u nadzoru </a:t>
            </a:r>
            <a:r>
              <a:rPr lang="hr-HR" smtClean="0">
                <a:solidFill>
                  <a:srgbClr val="FF0000"/>
                </a:solidFill>
              </a:rPr>
              <a:t>zaposlenih</a:t>
            </a:r>
            <a:r>
              <a:rPr lang="en-GB" smtClean="0">
                <a:solidFill>
                  <a:srgbClr val="FF0000"/>
                </a:solidFill>
              </a:rPr>
              <a:t>.</a:t>
            </a:r>
            <a:endParaRPr lang="hr-HR">
              <a:solidFill>
                <a:srgbClr val="FF0000"/>
              </a:solidFill>
            </a:endParaRPr>
          </a:p>
          <a:p>
            <a:pPr lvl="1">
              <a:buClr>
                <a:schemeClr val="accent1"/>
              </a:buClr>
            </a:pPr>
            <a:r>
              <a:rPr lang="hr-HR">
                <a:solidFill>
                  <a:srgbClr val="FF0000"/>
                </a:solidFill>
              </a:rPr>
              <a:t>Smanjena sigurnost </a:t>
            </a:r>
            <a:r>
              <a:rPr lang="hr-HR" smtClean="0">
                <a:solidFill>
                  <a:srgbClr val="FF0000"/>
                </a:solidFill>
              </a:rPr>
              <a:t>podataka</a:t>
            </a:r>
            <a:r>
              <a:rPr lang="en-GB" smtClean="0">
                <a:solidFill>
                  <a:srgbClr val="FF0000"/>
                </a:solidFill>
              </a:rPr>
              <a:t>.</a:t>
            </a:r>
            <a:endParaRPr lang="hr-HR">
              <a:solidFill>
                <a:srgbClr val="FF0000"/>
              </a:solidFill>
            </a:endParaRPr>
          </a:p>
          <a:p>
            <a:pPr lvl="1">
              <a:buClr>
                <a:schemeClr val="accent1"/>
              </a:buClr>
            </a:pPr>
            <a:r>
              <a:rPr lang="hr-HR">
                <a:solidFill>
                  <a:srgbClr val="FF0000"/>
                </a:solidFill>
              </a:rPr>
              <a:t>Troškovi telekomunikacijske opreme i veze, mogućnost prekida </a:t>
            </a:r>
            <a:r>
              <a:rPr lang="hr-HR" smtClean="0">
                <a:solidFill>
                  <a:srgbClr val="FF0000"/>
                </a:solidFill>
              </a:rPr>
              <a:t>veze</a:t>
            </a:r>
            <a:r>
              <a:rPr lang="en-GB" smtClean="0">
                <a:solidFill>
                  <a:srgbClr val="FF0000"/>
                </a:solidFill>
              </a:rPr>
              <a:t>.</a:t>
            </a:r>
            <a:endParaRPr lang="hr-HR">
              <a:solidFill>
                <a:srgbClr val="FF0000"/>
              </a:solidFill>
            </a:endParaRPr>
          </a:p>
          <a:p>
            <a:pPr lvl="1">
              <a:buClr>
                <a:schemeClr val="accent1"/>
              </a:buClr>
            </a:pPr>
            <a:r>
              <a:rPr lang="hr-HR">
                <a:solidFill>
                  <a:srgbClr val="FF0000"/>
                </a:solidFill>
              </a:rPr>
              <a:t>Nema timskog rada i povezanosti </a:t>
            </a:r>
            <a:r>
              <a:rPr lang="hr-HR" smtClean="0">
                <a:solidFill>
                  <a:srgbClr val="FF0000"/>
                </a:solidFill>
              </a:rPr>
              <a:t>radnika</a:t>
            </a:r>
            <a:r>
              <a:rPr lang="en-GB" smtClean="0">
                <a:solidFill>
                  <a:srgbClr val="FF0000"/>
                </a:solidFill>
              </a:rPr>
              <a:t>.</a:t>
            </a:r>
            <a:endParaRPr lang="hr-HR">
              <a:solidFill>
                <a:srgbClr val="FF0000"/>
              </a:solidFill>
            </a:endParaRPr>
          </a:p>
          <a:p>
            <a:pPr lvl="1">
              <a:buClr>
                <a:schemeClr val="accent1"/>
              </a:buClr>
            </a:pPr>
            <a:r>
              <a:rPr lang="hr-HR">
                <a:solidFill>
                  <a:srgbClr val="FF0000"/>
                </a:solidFill>
              </a:rPr>
              <a:t>Neki se poslovi ne mogu raditi na </a:t>
            </a:r>
            <a:r>
              <a:rPr lang="hr-HR" smtClean="0">
                <a:solidFill>
                  <a:srgbClr val="FF0000"/>
                </a:solidFill>
              </a:rPr>
              <a:t>daljinu.</a:t>
            </a:r>
            <a:endParaRPr lang="hr-HR">
              <a:solidFill>
                <a:srgbClr val="FF0000"/>
              </a:solidFill>
            </a:endParaRPr>
          </a:p>
        </p:txBody>
      </p:sp>
      <p:sp>
        <p:nvSpPr>
          <p:cNvPr id="4" name="Slide Number Placeholder 3"/>
          <p:cNvSpPr>
            <a:spLocks noGrp="1"/>
          </p:cNvSpPr>
          <p:nvPr>
            <p:ph type="sldNum" sz="quarter" idx="12"/>
          </p:nvPr>
        </p:nvSpPr>
        <p:spPr/>
        <p:txBody>
          <a:bodyPr/>
          <a:lstStyle/>
          <a:p>
            <a:fld id="{72891C79-82D5-47AA-9EB4-145A5E1185D3}" type="slidenum">
              <a:rPr lang="en-US" smtClean="0"/>
              <a:pPr/>
              <a:t>14</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9E0C70C4-8213-442B-A4C2-B9E06C89989B}" type="slidenum">
              <a:rPr lang="en-US" smtClean="0"/>
              <a:pPr/>
              <a:t>15</a:t>
            </a:fld>
            <a:endParaRPr lang="en-US"/>
          </a:p>
        </p:txBody>
      </p:sp>
      <p:sp>
        <p:nvSpPr>
          <p:cNvPr id="4" name="Footer Placeholder 3"/>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sr-Latn-CS"/>
              <a:t>Komunikacije</a:t>
            </a:r>
            <a:r>
              <a:rPr lang="en-US"/>
              <a:t> </a:t>
            </a:r>
          </a:p>
        </p:txBody>
      </p:sp>
      <p:sp>
        <p:nvSpPr>
          <p:cNvPr id="44035" name="Rectangle 3"/>
          <p:cNvSpPr>
            <a:spLocks noGrp="1" noChangeArrowheads="1"/>
          </p:cNvSpPr>
          <p:nvPr>
            <p:ph idx="1"/>
          </p:nvPr>
        </p:nvSpPr>
        <p:spPr/>
        <p:txBody>
          <a:bodyPr/>
          <a:lstStyle/>
          <a:p>
            <a:r>
              <a:rPr lang="sr-Latn-CS"/>
              <a:t>Elektronska pošta</a:t>
            </a:r>
            <a:r>
              <a:rPr lang="en-US"/>
              <a:t> </a:t>
            </a:r>
            <a:endParaRPr lang="sr-Latn-CS"/>
          </a:p>
          <a:p>
            <a:r>
              <a:rPr lang="pl-PL"/>
              <a:t>Instant poruke</a:t>
            </a:r>
          </a:p>
          <a:p>
            <a:r>
              <a:rPr lang="en-US" b="1"/>
              <a:t>VoIP</a:t>
            </a:r>
            <a:r>
              <a:rPr lang="en-US"/>
              <a:t> – Internet telefonija </a:t>
            </a:r>
            <a:endParaRPr lang="sr-Latn-CS"/>
          </a:p>
          <a:p>
            <a:r>
              <a:rPr lang="en-US"/>
              <a:t>Web log </a:t>
            </a:r>
            <a:endParaRPr lang="sr-Latn-CS"/>
          </a:p>
          <a:p>
            <a:r>
              <a:rPr lang="sr-Latn-CS" b="1"/>
              <a:t>RSS</a:t>
            </a:r>
            <a:r>
              <a:rPr lang="en-US" b="1"/>
              <a:t> </a:t>
            </a:r>
            <a:endParaRPr lang="sr-Latn-CS" b="1"/>
          </a:p>
          <a:p>
            <a:r>
              <a:rPr lang="en-US"/>
              <a:t>Podcast  </a:t>
            </a:r>
          </a:p>
        </p:txBody>
      </p:sp>
      <p:sp>
        <p:nvSpPr>
          <p:cNvPr id="4" name="Slide Number Placeholder 3"/>
          <p:cNvSpPr>
            <a:spLocks noGrp="1"/>
          </p:cNvSpPr>
          <p:nvPr>
            <p:ph type="sldNum" sz="quarter" idx="12"/>
          </p:nvPr>
        </p:nvSpPr>
        <p:spPr/>
        <p:txBody>
          <a:bodyPr/>
          <a:lstStyle/>
          <a:p>
            <a:fld id="{72891C79-82D5-47AA-9EB4-145A5E1185D3}" type="slidenum">
              <a:rPr lang="en-US" smtClean="0"/>
              <a:pPr/>
              <a:t>16</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sr-Latn-CS"/>
              <a:t>Elektronska pošta</a:t>
            </a:r>
            <a:endParaRPr lang="en-US"/>
          </a:p>
        </p:txBody>
      </p:sp>
      <p:sp>
        <p:nvSpPr>
          <p:cNvPr id="45059" name="Rectangle 3"/>
          <p:cNvSpPr>
            <a:spLocks noGrp="1" noChangeArrowheads="1"/>
          </p:cNvSpPr>
          <p:nvPr>
            <p:ph idx="1"/>
          </p:nvPr>
        </p:nvSpPr>
        <p:spPr/>
        <p:txBody>
          <a:bodyPr>
            <a:normAutofit fontScale="92500" lnSpcReduction="10000"/>
          </a:bodyPr>
          <a:lstStyle/>
          <a:p>
            <a:pPr>
              <a:lnSpc>
                <a:spcPct val="90000"/>
              </a:lnSpc>
            </a:pPr>
            <a:r>
              <a:rPr lang="sr-Latn-CS" smtClean="0"/>
              <a:t>Elektronska pošta je osnovni način komunikacije ljudi na Internetu </a:t>
            </a:r>
            <a:r>
              <a:rPr lang="sl-SI" smtClean="0"/>
              <a:t>i najrasprostranjeniji servis Interneta, koji omogućava razmenu poruka između korisnika.</a:t>
            </a:r>
          </a:p>
          <a:p>
            <a:pPr>
              <a:lnSpc>
                <a:spcPct val="90000"/>
              </a:lnSpc>
            </a:pPr>
            <a:r>
              <a:rPr lang="vi-VN" smtClean="0">
                <a:latin typeface="Calibri" pitchFamily="34" charset="0"/>
              </a:rPr>
              <a:t>1971.  </a:t>
            </a:r>
            <a:r>
              <a:rPr lang="vi-VN" b="1" smtClean="0">
                <a:latin typeface="Calibri" pitchFamily="34" charset="0"/>
              </a:rPr>
              <a:t>Rej Tomlinson</a:t>
            </a:r>
            <a:r>
              <a:rPr lang="vi-VN" smtClean="0">
                <a:latin typeface="Calibri" pitchFamily="34" charset="0"/>
              </a:rPr>
              <a:t> je napisao prvi program za razmenu poruka između dva računara.</a:t>
            </a:r>
            <a:endParaRPr lang="sr-Latn-CS" smtClean="0">
              <a:latin typeface="Calibri" pitchFamily="34" charset="0"/>
            </a:endParaRPr>
          </a:p>
          <a:p>
            <a:pPr>
              <a:lnSpc>
                <a:spcPct val="90000"/>
              </a:lnSpc>
            </a:pPr>
            <a:r>
              <a:rPr lang="sl-SI" smtClean="0"/>
              <a:t>Dva korisnika koja se mogu nalaziti bilo gde u svetu mogu da razmenjuju poruke koje stižu gotovo trenutno. </a:t>
            </a:r>
          </a:p>
          <a:p>
            <a:pPr>
              <a:lnSpc>
                <a:spcPct val="90000"/>
              </a:lnSpc>
            </a:pPr>
            <a:r>
              <a:rPr lang="pl-PL" smtClean="0"/>
              <a:t>Elektronskom poštom mogu se prenositi kako male poruke tako i veoma obimna dokumenta. </a:t>
            </a:r>
          </a:p>
        </p:txBody>
      </p:sp>
      <p:sp>
        <p:nvSpPr>
          <p:cNvPr id="4" name="Slide Number Placeholder 3"/>
          <p:cNvSpPr>
            <a:spLocks noGrp="1"/>
          </p:cNvSpPr>
          <p:nvPr>
            <p:ph type="sldNum" sz="quarter" idx="12"/>
          </p:nvPr>
        </p:nvSpPr>
        <p:spPr/>
        <p:txBody>
          <a:bodyPr/>
          <a:lstStyle/>
          <a:p>
            <a:fld id="{72891C79-82D5-47AA-9EB4-145A5E1185D3}" type="slidenum">
              <a:rPr lang="en-US" smtClean="0"/>
              <a:pPr/>
              <a:t>17</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mtClean="0"/>
              <a:t>Protokili za e-mail</a:t>
            </a:r>
            <a:endParaRPr lang="en-GB"/>
          </a:p>
        </p:txBody>
      </p:sp>
      <p:sp>
        <p:nvSpPr>
          <p:cNvPr id="4" name="Rectangle 3"/>
          <p:cNvSpPr>
            <a:spLocks noGrp="1" noChangeArrowheads="1"/>
          </p:cNvSpPr>
          <p:nvPr>
            <p:ph idx="1"/>
          </p:nvPr>
        </p:nvSpPr>
        <p:spPr/>
        <p:txBody>
          <a:bodyPr>
            <a:normAutofit/>
          </a:bodyPr>
          <a:lstStyle/>
          <a:p>
            <a:pPr>
              <a:lnSpc>
                <a:spcPct val="80000"/>
              </a:lnSpc>
            </a:pPr>
            <a:r>
              <a:rPr lang="sl-SI" sz="2900" dirty="0" smtClean="0"/>
              <a:t>Osnovni protokol je </a:t>
            </a:r>
            <a:r>
              <a:rPr lang="sl-SI" sz="2900" b="1" dirty="0" smtClean="0"/>
              <a:t>SMTP</a:t>
            </a:r>
            <a:r>
              <a:rPr lang="sl-SI" sz="2900" dirty="0" smtClean="0"/>
              <a:t> (</a:t>
            </a:r>
            <a:r>
              <a:rPr lang="en-GB" sz="2900" dirty="0" smtClean="0"/>
              <a:t>Simple Mail Transfer Protocol </a:t>
            </a:r>
            <a:r>
              <a:rPr lang="sl-SI" sz="2900" dirty="0" smtClean="0"/>
              <a:t>) i on se </a:t>
            </a:r>
            <a:r>
              <a:rPr lang="sr-Latn-RS" sz="2900" dirty="0" smtClean="0"/>
              <a:t>koristi za slanje poruka do servera za e-poštu</a:t>
            </a:r>
            <a:r>
              <a:rPr lang="sl-SI" sz="2900" dirty="0" smtClean="0"/>
              <a:t>.</a:t>
            </a:r>
          </a:p>
          <a:p>
            <a:pPr eaLnBrk="1" hangingPunct="1">
              <a:lnSpc>
                <a:spcPct val="80000"/>
              </a:lnSpc>
            </a:pPr>
            <a:r>
              <a:rPr lang="sr-Latn-CS" sz="2900" dirty="0" smtClean="0"/>
              <a:t>Poseban protokol za pristup elektronskoj pošti koji treba da prebaci poruke od servera za elektronsku poštu do lokalnog računara. </a:t>
            </a:r>
          </a:p>
          <a:p>
            <a:pPr>
              <a:lnSpc>
                <a:spcPct val="80000"/>
              </a:lnSpc>
            </a:pPr>
            <a:r>
              <a:rPr lang="sr-Latn-CS" sz="2900" dirty="0" smtClean="0"/>
              <a:t>Trenutno je popularno više ovakvih protokola, uključujući i </a:t>
            </a:r>
            <a:r>
              <a:rPr lang="sr-Latn-CS" sz="2900" b="1" dirty="0" smtClean="0"/>
              <a:t>POP3</a:t>
            </a:r>
            <a:r>
              <a:rPr lang="sr-Latn-CS" sz="2900" dirty="0" smtClean="0"/>
              <a:t> (Post Office Protocol – Version 3)</a:t>
            </a:r>
            <a:r>
              <a:rPr lang="en-US" sz="2900" dirty="0" smtClean="0"/>
              <a:t>,</a:t>
            </a:r>
            <a:r>
              <a:rPr lang="sr-Latn-CS" sz="2900" dirty="0" smtClean="0"/>
              <a:t> </a:t>
            </a:r>
            <a:r>
              <a:rPr lang="sr-Latn-CS" sz="2900" b="1" dirty="0" smtClean="0"/>
              <a:t>IMAP</a:t>
            </a:r>
            <a:r>
              <a:rPr lang="sr-Latn-CS" sz="2900" dirty="0" smtClean="0"/>
              <a:t> (Internet Mail Access Protocol)</a:t>
            </a:r>
            <a:r>
              <a:rPr lang="en-US" sz="2900" dirty="0" smtClean="0"/>
              <a:t> </a:t>
            </a:r>
            <a:r>
              <a:rPr lang="sr-Latn-CS" sz="2900" dirty="0" smtClean="0"/>
              <a:t>i</a:t>
            </a:r>
            <a:r>
              <a:rPr lang="en-US" sz="2900" dirty="0" smtClean="0"/>
              <a:t> </a:t>
            </a:r>
            <a:r>
              <a:rPr lang="en-US" sz="2900" b="1" dirty="0" smtClean="0"/>
              <a:t>HTTP</a:t>
            </a:r>
            <a:r>
              <a:rPr lang="sr-Latn-RS" sz="2900" b="1" dirty="0" smtClean="0"/>
              <a:t> </a:t>
            </a:r>
            <a:r>
              <a:rPr lang="sr-Latn-RS" sz="2900" dirty="0" smtClean="0"/>
              <a:t>(</a:t>
            </a:r>
            <a:r>
              <a:rPr lang="en-GB" sz="2800" dirty="0" smtClean="0"/>
              <a:t>The Hypertext Transfer Protocol</a:t>
            </a:r>
            <a:r>
              <a:rPr lang="sr-Latn-RS" sz="2900" dirty="0" smtClean="0"/>
              <a:t>)</a:t>
            </a:r>
            <a:r>
              <a:rPr lang="sr-Latn-CS" sz="2900" dirty="0" smtClean="0"/>
              <a:t>.  </a:t>
            </a:r>
          </a:p>
        </p:txBody>
      </p:sp>
      <p:sp>
        <p:nvSpPr>
          <p:cNvPr id="5" name="Slide Number Placeholder 4"/>
          <p:cNvSpPr>
            <a:spLocks noGrp="1"/>
          </p:cNvSpPr>
          <p:nvPr>
            <p:ph type="sldNum" sz="quarter" idx="12"/>
          </p:nvPr>
        </p:nvSpPr>
        <p:spPr/>
        <p:txBody>
          <a:bodyPr/>
          <a:lstStyle/>
          <a:p>
            <a:fld id="{72891C79-82D5-47AA-9EB4-145A5E1185D3}" type="slidenum">
              <a:rPr lang="en-US" smtClean="0"/>
              <a:pPr/>
              <a:t>18</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sr-Latn-CS"/>
              <a:t>Elektronska pošta</a:t>
            </a:r>
            <a:endParaRPr lang="en-US"/>
          </a:p>
        </p:txBody>
      </p:sp>
      <p:sp>
        <p:nvSpPr>
          <p:cNvPr id="46083" name="Rectangle 3"/>
          <p:cNvSpPr>
            <a:spLocks noGrp="1" noChangeArrowheads="1"/>
          </p:cNvSpPr>
          <p:nvPr>
            <p:ph idx="1"/>
          </p:nvPr>
        </p:nvSpPr>
        <p:spPr/>
        <p:txBody>
          <a:bodyPr/>
          <a:lstStyle/>
          <a:p>
            <a:pPr>
              <a:lnSpc>
                <a:spcPct val="90000"/>
              </a:lnSpc>
            </a:pPr>
            <a:r>
              <a:rPr lang="pl-PL" sz="2000"/>
              <a:t>Da bi se poruka poslala nekome potrebno je znati njegovu </a:t>
            </a:r>
            <a:r>
              <a:rPr lang="pl-PL" sz="2000" b="1"/>
              <a:t>e-mail</a:t>
            </a:r>
            <a:r>
              <a:rPr lang="pl-PL" sz="2000"/>
              <a:t> adresu. </a:t>
            </a:r>
            <a:endParaRPr lang="en-GB" sz="2000" smtClean="0"/>
          </a:p>
          <a:p>
            <a:pPr>
              <a:lnSpc>
                <a:spcPct val="90000"/>
              </a:lnSpc>
            </a:pPr>
            <a:r>
              <a:rPr lang="pl-PL" sz="2000" smtClean="0"/>
              <a:t>Adresa</a:t>
            </a:r>
            <a:r>
              <a:rPr lang="pl-PL" sz="2000"/>
              <a:t>, na globalnom Internetu, je data u </a:t>
            </a:r>
            <a:r>
              <a:rPr lang="pl-PL" sz="2000" smtClean="0"/>
              <a:t>obliku:</a:t>
            </a:r>
            <a:r>
              <a:rPr lang="en-GB" sz="2000" smtClean="0"/>
              <a:t> </a:t>
            </a:r>
            <a:r>
              <a:rPr lang="pl-PL" sz="2000" b="1" smtClean="0">
                <a:solidFill>
                  <a:srgbClr val="FF0000"/>
                </a:solidFill>
              </a:rPr>
              <a:t>ime@adresa_servera</a:t>
            </a:r>
            <a:endParaRPr lang="pl-PL" sz="2000">
              <a:solidFill>
                <a:srgbClr val="FF0000"/>
              </a:solidFill>
            </a:endParaRPr>
          </a:p>
          <a:p>
            <a:pPr>
              <a:lnSpc>
                <a:spcPct val="90000"/>
              </a:lnSpc>
            </a:pPr>
            <a:r>
              <a:rPr lang="pl-PL" sz="2000"/>
              <a:t>Da bi korisnik mogao da razmenjuje elektronsku poštu mora, pored priključka na Internet i e-mail adrese, da ima na svom računara i odgovarajući program tzv. </a:t>
            </a:r>
            <a:r>
              <a:rPr lang="pl-PL" sz="2000" b="1"/>
              <a:t>e-mail</a:t>
            </a:r>
            <a:r>
              <a:rPr lang="pl-PL" sz="2000"/>
              <a:t> klijent. Postoji više </a:t>
            </a:r>
            <a:r>
              <a:rPr lang="pl-PL" sz="2000" b="1"/>
              <a:t>e-mail</a:t>
            </a:r>
            <a:r>
              <a:rPr lang="pl-PL" sz="2000"/>
              <a:t> klijenata, a jedan od najpoznatijih je </a:t>
            </a:r>
            <a:r>
              <a:rPr lang="pl-PL" sz="2000" b="1"/>
              <a:t>Microsoft Outlook</a:t>
            </a:r>
            <a:r>
              <a:rPr lang="en-US" sz="2000"/>
              <a:t> </a:t>
            </a:r>
          </a:p>
          <a:p>
            <a:pPr>
              <a:lnSpc>
                <a:spcPct val="90000"/>
              </a:lnSpc>
            </a:pPr>
            <a:endParaRPr lang="en-US" sz="2000"/>
          </a:p>
        </p:txBody>
      </p:sp>
      <p:pic>
        <p:nvPicPr>
          <p:cNvPr id="46084" name="Picture 4"/>
          <p:cNvPicPr>
            <a:picLocks noChangeAspect="1" noChangeArrowheads="1"/>
          </p:cNvPicPr>
          <p:nvPr/>
        </p:nvPicPr>
        <p:blipFill>
          <a:blip r:embed="rId2" cstate="print"/>
          <a:srcRect/>
          <a:stretch>
            <a:fillRect/>
          </a:stretch>
        </p:blipFill>
        <p:spPr bwMode="auto">
          <a:xfrm>
            <a:off x="121504" y="3428999"/>
            <a:ext cx="4164744" cy="2948823"/>
          </a:xfrm>
          <a:prstGeom prst="rect">
            <a:avLst/>
          </a:prstGeom>
          <a:noFill/>
          <a:ln w="9525">
            <a:noFill/>
            <a:miter lim="800000"/>
            <a:headEnd/>
            <a:tailEnd/>
          </a:ln>
        </p:spPr>
      </p:pic>
      <p:pic>
        <p:nvPicPr>
          <p:cNvPr id="72706" name="Picture 2" descr="https://upload.wikimedia.org/wikipedia/commons/thumb/7/72/Email.svg/527px-Email.svg.png"/>
          <p:cNvPicPr>
            <a:picLocks noChangeAspect="1" noChangeArrowheads="1"/>
          </p:cNvPicPr>
          <p:nvPr/>
        </p:nvPicPr>
        <p:blipFill>
          <a:blip r:embed="rId3" cstate="print"/>
          <a:srcRect/>
          <a:stretch>
            <a:fillRect/>
          </a:stretch>
        </p:blipFill>
        <p:spPr bwMode="auto">
          <a:xfrm>
            <a:off x="4714876" y="3519552"/>
            <a:ext cx="4305295" cy="3128896"/>
          </a:xfrm>
          <a:prstGeom prst="rect">
            <a:avLst/>
          </a:prstGeom>
          <a:noFill/>
        </p:spPr>
      </p:pic>
      <p:sp>
        <p:nvSpPr>
          <p:cNvPr id="6" name="Slide Number Placeholder 5"/>
          <p:cNvSpPr>
            <a:spLocks noGrp="1"/>
          </p:cNvSpPr>
          <p:nvPr>
            <p:ph type="sldNum" sz="quarter" idx="12"/>
          </p:nvPr>
        </p:nvSpPr>
        <p:spPr/>
        <p:txBody>
          <a:bodyPr/>
          <a:lstStyle/>
          <a:p>
            <a:fld id="{72891C79-82D5-47AA-9EB4-145A5E1185D3}" type="slidenum">
              <a:rPr lang="en-US" smtClean="0"/>
              <a:pPr/>
              <a:t>19</a:t>
            </a:fld>
            <a:endParaRPr lang="en-US"/>
          </a:p>
        </p:txBody>
      </p:sp>
      <p:sp>
        <p:nvSpPr>
          <p:cNvPr id="7" name="Footer Placeholder 6"/>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Elektronski svet</a:t>
            </a:r>
          </a:p>
        </p:txBody>
      </p:sp>
      <p:sp>
        <p:nvSpPr>
          <p:cNvPr id="35843" name="Rectangle 3"/>
          <p:cNvSpPr>
            <a:spLocks noGrp="1" noChangeArrowheads="1"/>
          </p:cNvSpPr>
          <p:nvPr>
            <p:ph idx="1"/>
          </p:nvPr>
        </p:nvSpPr>
        <p:spPr/>
        <p:txBody>
          <a:bodyPr/>
          <a:lstStyle/>
          <a:p>
            <a:pPr>
              <a:lnSpc>
                <a:spcPct val="90000"/>
              </a:lnSpc>
            </a:pPr>
            <a:r>
              <a:rPr lang="sr-Latn-CS" sz="2400" dirty="0"/>
              <a:t>Informacione tehnologije (IT) </a:t>
            </a:r>
            <a:r>
              <a:rPr lang="sr-Latn-CS" sz="2400" dirty="0" smtClean="0"/>
              <a:t>se</a:t>
            </a:r>
            <a:r>
              <a:rPr lang="en-GB" sz="2400" dirty="0" smtClean="0"/>
              <a:t> </a:t>
            </a:r>
            <a:r>
              <a:rPr lang="sr-Latn-CS" sz="2400" dirty="0" smtClean="0"/>
              <a:t>definišu </a:t>
            </a:r>
            <a:r>
              <a:rPr lang="sr-Latn-CS" sz="2400" dirty="0"/>
              <a:t>kao "</a:t>
            </a:r>
            <a:r>
              <a:rPr lang="sr-Latn-CS" sz="2400" b="1" dirty="0"/>
              <a:t>izučavanje, </a:t>
            </a:r>
            <a:r>
              <a:rPr lang="en-GB" sz="2400" b="1" dirty="0" err="1" smtClean="0"/>
              <a:t>projektovanje</a:t>
            </a:r>
            <a:r>
              <a:rPr lang="sr-Latn-CS" sz="2400" b="1" dirty="0" smtClean="0"/>
              <a:t>, </a:t>
            </a:r>
            <a:r>
              <a:rPr lang="sr-Latn-CS" sz="2400" b="1" dirty="0"/>
              <a:t>razvoj, implementacija i podrška ili upravljanje računarskim informacionim </a:t>
            </a:r>
            <a:r>
              <a:rPr lang="sr-Latn-CS" sz="2400" b="1" dirty="0" smtClean="0"/>
              <a:t>sistemima, softverskim </a:t>
            </a:r>
            <a:r>
              <a:rPr lang="sr-Latn-CS" sz="2400" b="1" dirty="0"/>
              <a:t>aplikacijama i </a:t>
            </a:r>
            <a:r>
              <a:rPr lang="sr-Latn-CS" sz="2400" b="1" dirty="0" smtClean="0"/>
              <a:t>hardverom</a:t>
            </a:r>
            <a:r>
              <a:rPr lang="sr-Latn-CS" sz="2400" dirty="0" smtClean="0"/>
              <a:t>“</a:t>
            </a:r>
            <a:r>
              <a:rPr lang="sr-Latn-CS" sz="2400" dirty="0" smtClean="0">
                <a:solidFill>
                  <a:srgbClr val="FF0000"/>
                </a:solidFill>
              </a:rPr>
              <a:t>*</a:t>
            </a:r>
            <a:r>
              <a:rPr lang="sr-Latn-CS" sz="2400" dirty="0" smtClean="0"/>
              <a:t>. </a:t>
            </a:r>
          </a:p>
          <a:p>
            <a:pPr>
              <a:lnSpc>
                <a:spcPct val="90000"/>
              </a:lnSpc>
            </a:pPr>
            <a:r>
              <a:rPr lang="it-IT" sz="2400" dirty="0" smtClean="0"/>
              <a:t>Termin </a:t>
            </a:r>
            <a:r>
              <a:rPr lang="it-IT" sz="2400" dirty="0"/>
              <a:t>"</a:t>
            </a:r>
            <a:r>
              <a:rPr lang="it-IT" sz="2400" b="1" dirty="0"/>
              <a:t>informacione tehnologije</a:t>
            </a:r>
            <a:r>
              <a:rPr lang="it-IT" sz="2400" dirty="0"/>
              <a:t>" se koristi da bi se izrazilo sve što je vezano za računarstvo. </a:t>
            </a:r>
            <a:r>
              <a:rPr lang="pl-PL" sz="2400" dirty="0"/>
              <a:t>Informacione tehnologije, kao disciplina, daju veći naglasak na tehnologiju, nego na informaciju. </a:t>
            </a:r>
            <a:endParaRPr lang="sr-Cyrl-CS" sz="2400" dirty="0"/>
          </a:p>
          <a:p>
            <a:pPr>
              <a:lnSpc>
                <a:spcPct val="90000"/>
              </a:lnSpc>
            </a:pPr>
            <a:r>
              <a:rPr lang="sr-Cyrl-CS" sz="2400" dirty="0"/>
              <a:t>Informacione tehnologije, danas, igraju ključnu ulogu u transformaciji ekonomije i društva u celini. Internet i novi oblici elektronskog poslovanja iz osnova menjaju način poslovanja i pristup informacijama. </a:t>
            </a:r>
            <a:endParaRPr lang="en-US" sz="2400" dirty="0"/>
          </a:p>
        </p:txBody>
      </p:sp>
      <p:sp>
        <p:nvSpPr>
          <p:cNvPr id="4" name="TextBox 3"/>
          <p:cNvSpPr txBox="1"/>
          <p:nvPr/>
        </p:nvSpPr>
        <p:spPr>
          <a:xfrm>
            <a:off x="214282" y="6429396"/>
            <a:ext cx="3276859" cy="261610"/>
          </a:xfrm>
          <a:prstGeom prst="rect">
            <a:avLst/>
          </a:prstGeom>
          <a:noFill/>
        </p:spPr>
        <p:txBody>
          <a:bodyPr wrap="none" rtlCol="0">
            <a:spAutoFit/>
          </a:bodyPr>
          <a:lstStyle/>
          <a:p>
            <a:r>
              <a:rPr lang="en-GB" sz="1100" smtClean="0">
                <a:solidFill>
                  <a:srgbClr val="FF0000"/>
                </a:solidFill>
              </a:rPr>
              <a:t>Američk</a:t>
            </a:r>
            <a:r>
              <a:rPr lang="sr-Latn-RS" sz="1100" smtClean="0">
                <a:solidFill>
                  <a:srgbClr val="FF0000"/>
                </a:solidFill>
              </a:rPr>
              <a:t>a </a:t>
            </a:r>
            <a:r>
              <a:rPr lang="en-GB" sz="1100" smtClean="0">
                <a:solidFill>
                  <a:srgbClr val="FF0000"/>
                </a:solidFill>
              </a:rPr>
              <a:t>asocijacij</a:t>
            </a:r>
            <a:r>
              <a:rPr lang="sr-Latn-RS" sz="1100" smtClean="0">
                <a:solidFill>
                  <a:srgbClr val="FF0000"/>
                </a:solidFill>
              </a:rPr>
              <a:t>a</a:t>
            </a:r>
            <a:r>
              <a:rPr lang="en-GB" sz="1100" smtClean="0">
                <a:solidFill>
                  <a:srgbClr val="FF0000"/>
                </a:solidFill>
              </a:rPr>
              <a:t> za informacione tehnologije</a:t>
            </a:r>
            <a:r>
              <a:rPr lang="sr-Latn-RS" sz="1100" smtClean="0">
                <a:solidFill>
                  <a:srgbClr val="FF0000"/>
                </a:solidFill>
              </a:rPr>
              <a:t>*</a:t>
            </a:r>
            <a:endParaRPr lang="en-GB" sz="1100">
              <a:solidFill>
                <a:srgbClr val="FF0000"/>
              </a:solidFill>
            </a:endParaRPr>
          </a:p>
        </p:txBody>
      </p:sp>
      <p:sp>
        <p:nvSpPr>
          <p:cNvPr id="5" name="Slide Number Placeholder 4"/>
          <p:cNvSpPr>
            <a:spLocks noGrp="1"/>
          </p:cNvSpPr>
          <p:nvPr>
            <p:ph type="sldNum" sz="quarter" idx="12"/>
          </p:nvPr>
        </p:nvSpPr>
        <p:spPr/>
        <p:txBody>
          <a:bodyPr/>
          <a:lstStyle/>
          <a:p>
            <a:fld id="{72891C79-82D5-47AA-9EB4-145A5E1185D3}" type="slidenum">
              <a:rPr lang="en-US" smtClean="0"/>
              <a:pPr/>
              <a:t>2</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Web mail</a:t>
            </a:r>
            <a:endParaRPr lang="en-GB"/>
          </a:p>
        </p:txBody>
      </p:sp>
      <p:sp>
        <p:nvSpPr>
          <p:cNvPr id="3" name="Content Placeholder 2"/>
          <p:cNvSpPr>
            <a:spLocks noGrp="1"/>
          </p:cNvSpPr>
          <p:nvPr>
            <p:ph idx="1"/>
          </p:nvPr>
        </p:nvSpPr>
        <p:spPr>
          <a:xfrm>
            <a:off x="457200" y="1556792"/>
            <a:ext cx="8229600" cy="4525963"/>
          </a:xfrm>
        </p:spPr>
        <p:txBody>
          <a:bodyPr>
            <a:normAutofit lnSpcReduction="10000"/>
          </a:bodyPr>
          <a:lstStyle/>
          <a:p>
            <a:r>
              <a:rPr lang="en-GB" dirty="0" smtClean="0"/>
              <a:t>Web mail je </a:t>
            </a:r>
            <a:r>
              <a:rPr lang="en-GB" dirty="0" err="1" smtClean="0"/>
              <a:t>mogućnost</a:t>
            </a:r>
            <a:r>
              <a:rPr lang="en-GB" dirty="0" smtClean="0"/>
              <a:t> </a:t>
            </a:r>
            <a:r>
              <a:rPr lang="en-GB" dirty="0" err="1" smtClean="0"/>
              <a:t>da</a:t>
            </a:r>
            <a:r>
              <a:rPr lang="en-GB" dirty="0" smtClean="0"/>
              <a:t> </a:t>
            </a:r>
            <a:r>
              <a:rPr lang="en-GB" dirty="0" err="1" smtClean="0"/>
              <a:t>korisnik</a:t>
            </a:r>
            <a:r>
              <a:rPr lang="en-GB" dirty="0" smtClean="0"/>
              <a:t> </a:t>
            </a:r>
            <a:r>
              <a:rPr lang="en-GB" dirty="0" err="1" smtClean="0"/>
              <a:t>poštu</a:t>
            </a:r>
            <a:r>
              <a:rPr lang="en-GB" dirty="0" smtClean="0"/>
              <a:t> </a:t>
            </a:r>
            <a:r>
              <a:rPr lang="en-GB" dirty="0" err="1" smtClean="0"/>
              <a:t>može</a:t>
            </a:r>
            <a:r>
              <a:rPr lang="en-GB" dirty="0" smtClean="0"/>
              <a:t> </a:t>
            </a:r>
            <a:r>
              <a:rPr lang="en-GB" dirty="0" err="1" smtClean="0"/>
              <a:t>da</a:t>
            </a:r>
            <a:r>
              <a:rPr lang="en-GB" dirty="0" smtClean="0"/>
              <a:t> </a:t>
            </a:r>
            <a:r>
              <a:rPr lang="en-GB" dirty="0" err="1" smtClean="0"/>
              <a:t>pročita</a:t>
            </a:r>
            <a:r>
              <a:rPr lang="en-GB" dirty="0" smtClean="0"/>
              <a:t> </a:t>
            </a:r>
            <a:r>
              <a:rPr lang="en-GB" dirty="0" err="1" smtClean="0"/>
              <a:t>i</a:t>
            </a:r>
            <a:r>
              <a:rPr lang="en-GB" dirty="0" smtClean="0"/>
              <a:t> </a:t>
            </a:r>
            <a:r>
              <a:rPr lang="en-GB" dirty="0" err="1" smtClean="0"/>
              <a:t>po</a:t>
            </a:r>
            <a:r>
              <a:rPr lang="sr-Latn-RS" dirty="0" smtClean="0"/>
              <a:t>šalje</a:t>
            </a:r>
            <a:r>
              <a:rPr lang="en-GB" dirty="0" smtClean="0"/>
              <a:t> </a:t>
            </a:r>
            <a:r>
              <a:rPr lang="en-GB" dirty="0" err="1" smtClean="0"/>
              <a:t>sa</a:t>
            </a:r>
            <a:r>
              <a:rPr lang="en-GB" dirty="0" smtClean="0"/>
              <a:t> </a:t>
            </a:r>
            <a:r>
              <a:rPr lang="en-GB" dirty="0" err="1" smtClean="0"/>
              <a:t>bilo</a:t>
            </a:r>
            <a:r>
              <a:rPr lang="en-GB" dirty="0" smtClean="0"/>
              <a:t> </a:t>
            </a:r>
            <a:r>
              <a:rPr lang="en-GB" dirty="0" err="1" smtClean="0"/>
              <a:t>kog</a:t>
            </a:r>
            <a:r>
              <a:rPr lang="en-GB" dirty="0" smtClean="0"/>
              <a:t> </a:t>
            </a:r>
            <a:r>
              <a:rPr lang="en-GB" dirty="0" err="1" smtClean="0"/>
              <a:t>računara</a:t>
            </a:r>
            <a:r>
              <a:rPr lang="en-GB" dirty="0" smtClean="0"/>
              <a:t> </a:t>
            </a:r>
            <a:r>
              <a:rPr lang="en-GB" dirty="0" err="1" smtClean="0"/>
              <a:t>koji</a:t>
            </a:r>
            <a:r>
              <a:rPr lang="en-GB" dirty="0" smtClean="0"/>
              <a:t> </a:t>
            </a:r>
            <a:r>
              <a:rPr lang="en-GB" dirty="0" err="1" smtClean="0"/>
              <a:t>ima</a:t>
            </a:r>
            <a:r>
              <a:rPr lang="en-GB" dirty="0" smtClean="0"/>
              <a:t> </a:t>
            </a:r>
            <a:r>
              <a:rPr lang="en-GB" dirty="0" err="1" smtClean="0"/>
              <a:t>pristup</a:t>
            </a:r>
            <a:r>
              <a:rPr lang="en-GB" dirty="0" smtClean="0"/>
              <a:t> </a:t>
            </a:r>
            <a:r>
              <a:rPr lang="en-GB" dirty="0" err="1" smtClean="0"/>
              <a:t>internetu</a:t>
            </a:r>
            <a:r>
              <a:rPr lang="en-GB" dirty="0" smtClean="0"/>
              <a:t> </a:t>
            </a:r>
            <a:r>
              <a:rPr lang="en-GB" dirty="0" err="1" smtClean="0"/>
              <a:t>bez</a:t>
            </a:r>
            <a:r>
              <a:rPr lang="en-GB" dirty="0" smtClean="0"/>
              <a:t> </a:t>
            </a:r>
            <a:r>
              <a:rPr lang="en-GB" dirty="0" err="1" smtClean="0"/>
              <a:t>potrebe</a:t>
            </a:r>
            <a:r>
              <a:rPr lang="en-GB" dirty="0" smtClean="0"/>
              <a:t> </a:t>
            </a:r>
            <a:r>
              <a:rPr lang="en-GB" dirty="0" err="1" smtClean="0"/>
              <a:t>da</a:t>
            </a:r>
            <a:r>
              <a:rPr lang="en-GB" dirty="0" smtClean="0"/>
              <a:t> </a:t>
            </a:r>
            <a:r>
              <a:rPr lang="en-GB" dirty="0" err="1" smtClean="0"/>
              <a:t>koristi</a:t>
            </a:r>
            <a:r>
              <a:rPr lang="en-GB" dirty="0" smtClean="0"/>
              <a:t> mail </a:t>
            </a:r>
            <a:r>
              <a:rPr lang="en-GB" dirty="0" err="1" smtClean="0"/>
              <a:t>klijent</a:t>
            </a:r>
            <a:r>
              <a:rPr lang="en-GB" dirty="0" smtClean="0"/>
              <a:t> </a:t>
            </a:r>
            <a:r>
              <a:rPr lang="en-GB" dirty="0" err="1" smtClean="0"/>
              <a:t>i</a:t>
            </a:r>
            <a:r>
              <a:rPr lang="en-GB" dirty="0" smtClean="0"/>
              <a:t> </a:t>
            </a:r>
            <a:r>
              <a:rPr lang="en-GB" dirty="0" err="1" smtClean="0"/>
              <a:t>uradi</a:t>
            </a:r>
            <a:r>
              <a:rPr lang="en-GB" dirty="0" smtClean="0"/>
              <a:t> </a:t>
            </a:r>
            <a:r>
              <a:rPr lang="en-GB" dirty="0" err="1" smtClean="0"/>
              <a:t>bilo</a:t>
            </a:r>
            <a:r>
              <a:rPr lang="en-GB" dirty="0" smtClean="0"/>
              <a:t> </a:t>
            </a:r>
            <a:r>
              <a:rPr lang="en-GB" dirty="0" err="1" smtClean="0"/>
              <a:t>kakva</a:t>
            </a:r>
            <a:r>
              <a:rPr lang="en-GB" dirty="0" smtClean="0"/>
              <a:t> </a:t>
            </a:r>
            <a:r>
              <a:rPr lang="en-GB" dirty="0" err="1" smtClean="0"/>
              <a:t>podešavanja</a:t>
            </a:r>
            <a:r>
              <a:rPr lang="en-GB" dirty="0" smtClean="0"/>
              <a:t> u </a:t>
            </a:r>
            <a:r>
              <a:rPr lang="en-GB" dirty="0" err="1" smtClean="0"/>
              <a:t>njemu</a:t>
            </a:r>
            <a:r>
              <a:rPr lang="en-GB" dirty="0" smtClean="0"/>
              <a:t>.</a:t>
            </a:r>
            <a:endParaRPr lang="sr-Latn-RS" dirty="0" smtClean="0"/>
          </a:p>
          <a:p>
            <a:r>
              <a:rPr lang="sr-Latn-CS" dirty="0" smtClean="0"/>
              <a:t>Ovu mogućnost je pokrenula kompanija </a:t>
            </a:r>
            <a:r>
              <a:rPr lang="sr-Latn-CS" b="1" dirty="0" smtClean="0"/>
              <a:t>Hotmail</a:t>
            </a:r>
            <a:r>
              <a:rPr lang="sr-Latn-CS" dirty="0" smtClean="0"/>
              <a:t> sredinom 1990-ih.</a:t>
            </a:r>
            <a:endParaRPr lang="sr-Latn-RS" dirty="0" smtClean="0"/>
          </a:p>
          <a:p>
            <a:r>
              <a:rPr lang="sr-Latn-RS" dirty="0" smtClean="0"/>
              <a:t>Za pristup se koristi samo web browser.</a:t>
            </a:r>
          </a:p>
          <a:p>
            <a:r>
              <a:rPr lang="en-GB" dirty="0" smtClean="0"/>
              <a:t>Gmail, Yahoo! Mail, Hotmail</a:t>
            </a:r>
            <a:r>
              <a:rPr lang="sr-Latn-RS" dirty="0" smtClean="0"/>
              <a:t>...</a:t>
            </a:r>
            <a:endParaRPr lang="en-GB" dirty="0"/>
          </a:p>
        </p:txBody>
      </p:sp>
      <p:sp>
        <p:nvSpPr>
          <p:cNvPr id="4" name="Slide Number Placeholder 3"/>
          <p:cNvSpPr>
            <a:spLocks noGrp="1"/>
          </p:cNvSpPr>
          <p:nvPr>
            <p:ph type="sldNum" sz="quarter" idx="12"/>
          </p:nvPr>
        </p:nvSpPr>
        <p:spPr/>
        <p:txBody>
          <a:bodyPr/>
          <a:lstStyle/>
          <a:p>
            <a:fld id="{72891C79-82D5-47AA-9EB4-145A5E1185D3}" type="slidenum">
              <a:rPr lang="en-US" smtClean="0"/>
              <a:pPr/>
              <a:t>20</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pl-PL"/>
              <a:t>Instant poruke</a:t>
            </a:r>
            <a:endParaRPr lang="en-US"/>
          </a:p>
        </p:txBody>
      </p:sp>
      <p:sp>
        <p:nvSpPr>
          <p:cNvPr id="47107" name="Rectangle 3"/>
          <p:cNvSpPr>
            <a:spLocks noGrp="1" noChangeArrowheads="1"/>
          </p:cNvSpPr>
          <p:nvPr>
            <p:ph idx="1"/>
          </p:nvPr>
        </p:nvSpPr>
        <p:spPr/>
        <p:txBody>
          <a:bodyPr/>
          <a:lstStyle/>
          <a:p>
            <a:r>
              <a:rPr lang="pl-PL" sz="2800"/>
              <a:t>Instant poruke omogućavaju komunikaciju u relanom vremenu između dva ili više korisnika. </a:t>
            </a:r>
            <a:endParaRPr lang="pl-PL" sz="2800" smtClean="0"/>
          </a:p>
          <a:p>
            <a:r>
              <a:rPr lang="pl-PL" sz="2800" smtClean="0"/>
              <a:t>Ova </a:t>
            </a:r>
            <a:r>
              <a:rPr lang="pl-PL" sz="2800"/>
              <a:t>komunikacija je zasnovana na razmeni teksta, koji se isporučuje kroz mrežu (Internet/intranet).</a:t>
            </a:r>
          </a:p>
          <a:p>
            <a:r>
              <a:rPr lang="pl-PL" sz="2800"/>
              <a:t>Bitna razlika između instant poruka i e-maila je u tome što se e-mail zasniva na asinhronoj komunikaciji, dok komunikacija instant porukama zahteva sinhronizovanost korisnika.</a:t>
            </a:r>
            <a:endParaRPr lang="hr-HR"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21</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pl-PL"/>
              <a:t>Instant poruke</a:t>
            </a:r>
            <a:endParaRPr lang="en-US"/>
          </a:p>
        </p:txBody>
      </p:sp>
      <p:sp>
        <p:nvSpPr>
          <p:cNvPr id="48131" name="Rectangle 3"/>
          <p:cNvSpPr>
            <a:spLocks noGrp="1" noChangeArrowheads="1"/>
          </p:cNvSpPr>
          <p:nvPr>
            <p:ph idx="1"/>
          </p:nvPr>
        </p:nvSpPr>
        <p:spPr/>
        <p:txBody>
          <a:bodyPr/>
          <a:lstStyle/>
          <a:p>
            <a:r>
              <a:rPr lang="hr-HR"/>
              <a:t>Popularni programi za instant poruke su: </a:t>
            </a:r>
            <a:r>
              <a:rPr lang="hr-HR" b="1"/>
              <a:t>Google Talk</a:t>
            </a:r>
            <a:r>
              <a:rPr lang="hr-HR"/>
              <a:t>, </a:t>
            </a:r>
            <a:r>
              <a:rPr lang="hr-HR" b="1"/>
              <a:t>ICQ</a:t>
            </a:r>
            <a:r>
              <a:rPr lang="hr-HR"/>
              <a:t>, </a:t>
            </a:r>
            <a:r>
              <a:rPr lang="hr-HR" b="1"/>
              <a:t>Skype</a:t>
            </a:r>
            <a:r>
              <a:rPr lang="hr-HR"/>
              <a:t>, </a:t>
            </a:r>
            <a:r>
              <a:rPr lang="hr-HR" b="1"/>
              <a:t>Windows </a:t>
            </a:r>
            <a:r>
              <a:rPr lang="hr-HR" b="1" smtClean="0"/>
              <a:t>Messenger</a:t>
            </a:r>
            <a:r>
              <a:rPr lang="hr-HR"/>
              <a:t>, </a:t>
            </a:r>
            <a:r>
              <a:rPr lang="hr-HR" b="1"/>
              <a:t>Yahoo! </a:t>
            </a:r>
            <a:r>
              <a:rPr lang="hr-HR" b="1" smtClean="0"/>
              <a:t>Messenger</a:t>
            </a:r>
            <a:r>
              <a:rPr lang="en-GB" smtClean="0"/>
              <a:t>, </a:t>
            </a:r>
            <a:r>
              <a:rPr lang="en-GB" b="1" smtClean="0"/>
              <a:t>Viber</a:t>
            </a:r>
            <a:r>
              <a:rPr lang="hr-HR" smtClean="0"/>
              <a:t>...</a:t>
            </a:r>
            <a:endParaRPr lang="en-US"/>
          </a:p>
          <a:p>
            <a:endParaRPr lang="en-US"/>
          </a:p>
        </p:txBody>
      </p:sp>
      <p:pic>
        <p:nvPicPr>
          <p:cNvPr id="48132" name="Picture 4" descr="yahoo-messenger-search"/>
          <p:cNvPicPr>
            <a:picLocks noChangeAspect="1" noChangeArrowheads="1"/>
          </p:cNvPicPr>
          <p:nvPr/>
        </p:nvPicPr>
        <p:blipFill>
          <a:blip r:embed="rId2" cstate="print"/>
          <a:srcRect/>
          <a:stretch>
            <a:fillRect/>
          </a:stretch>
        </p:blipFill>
        <p:spPr bwMode="auto">
          <a:xfrm>
            <a:off x="2857488" y="3143248"/>
            <a:ext cx="3673475" cy="299085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72891C79-82D5-47AA-9EB4-145A5E1185D3}" type="slidenum">
              <a:rPr lang="en-US" smtClean="0"/>
              <a:pPr/>
              <a:t>22</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285720" y="214290"/>
            <a:ext cx="8522948" cy="5929354"/>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9E0C70C4-8213-442B-A4C2-B9E06C89989B}" type="slidenum">
              <a:rPr lang="en-US" smtClean="0"/>
              <a:pPr/>
              <a:t>23</a:t>
            </a:fld>
            <a:endParaRPr lang="en-US"/>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6" name="Left Arrow 5"/>
          <p:cNvSpPr/>
          <p:nvPr/>
        </p:nvSpPr>
        <p:spPr>
          <a:xfrm rot="18924649">
            <a:off x="6656992" y="1072383"/>
            <a:ext cx="1000132" cy="447935"/>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eft Arrow 6"/>
          <p:cNvSpPr/>
          <p:nvPr/>
        </p:nvSpPr>
        <p:spPr>
          <a:xfrm rot="18924649">
            <a:off x="7442810" y="4930035"/>
            <a:ext cx="1000132" cy="447935"/>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b="1"/>
              <a:t>VoIP – Internet telefonija</a:t>
            </a:r>
            <a:r>
              <a:rPr lang="en-US"/>
              <a:t> </a:t>
            </a:r>
          </a:p>
        </p:txBody>
      </p:sp>
      <p:sp>
        <p:nvSpPr>
          <p:cNvPr id="49155" name="Rectangle 3"/>
          <p:cNvSpPr>
            <a:spLocks noGrp="1" noChangeArrowheads="1"/>
          </p:cNvSpPr>
          <p:nvPr>
            <p:ph idx="1"/>
          </p:nvPr>
        </p:nvSpPr>
        <p:spPr/>
        <p:txBody>
          <a:bodyPr/>
          <a:lstStyle/>
          <a:p>
            <a:pPr>
              <a:lnSpc>
                <a:spcPct val="90000"/>
              </a:lnSpc>
            </a:pPr>
            <a:r>
              <a:rPr lang="sr-Latn-CS"/>
              <a:t>Internet telefonija ili IP telefonija (VoIP - Voice over IP) je tehnologija koja omogućava prenos glasa preko Interneta.</a:t>
            </a:r>
            <a:endParaRPr lang="hr-HR"/>
          </a:p>
          <a:p>
            <a:pPr>
              <a:lnSpc>
                <a:spcPct val="90000"/>
              </a:lnSpc>
            </a:pPr>
            <a:r>
              <a:rPr lang="hr-HR"/>
              <a:t>Internet telefonija je postala popularna razvojem širokopojasnog Interneta, jer u većini slučajeva omogućava besplatno telefoniranje sa računara na računar kao i jeftinije </a:t>
            </a:r>
            <a:r>
              <a:rPr lang="hr-HR" smtClean="0"/>
              <a:t>telefoniranje sa </a:t>
            </a:r>
            <a:r>
              <a:rPr lang="hr-HR"/>
              <a:t>računara na mobilne i fiksne telefone.</a:t>
            </a:r>
            <a:endParaRPr lang="sr-Latn-CS"/>
          </a:p>
          <a:p>
            <a:pPr>
              <a:lnSpc>
                <a:spcPct val="90000"/>
              </a:lnSpc>
              <a:buFont typeface="Wingdings" pitchFamily="2" charset="2"/>
              <a:buNone/>
            </a:pPr>
            <a:endParaRPr lang="en-US"/>
          </a:p>
        </p:txBody>
      </p:sp>
      <p:sp>
        <p:nvSpPr>
          <p:cNvPr id="4" name="Slide Number Placeholder 3"/>
          <p:cNvSpPr>
            <a:spLocks noGrp="1"/>
          </p:cNvSpPr>
          <p:nvPr>
            <p:ph type="sldNum" sz="quarter" idx="12"/>
          </p:nvPr>
        </p:nvSpPr>
        <p:spPr/>
        <p:txBody>
          <a:bodyPr/>
          <a:lstStyle/>
          <a:p>
            <a:fld id="{72891C79-82D5-47AA-9EB4-145A5E1185D3}" type="slidenum">
              <a:rPr lang="en-US" smtClean="0"/>
              <a:pPr/>
              <a:t>24</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b="1" dirty="0"/>
              <a:t>VoIP – Internet </a:t>
            </a:r>
            <a:r>
              <a:rPr lang="en-US" b="1" dirty="0" err="1"/>
              <a:t>telefonija</a:t>
            </a:r>
            <a:endParaRPr lang="en-US" b="1" dirty="0"/>
          </a:p>
        </p:txBody>
      </p:sp>
      <p:sp>
        <p:nvSpPr>
          <p:cNvPr id="50179" name="Rectangle 3"/>
          <p:cNvSpPr>
            <a:spLocks noGrp="1" noChangeArrowheads="1"/>
          </p:cNvSpPr>
          <p:nvPr>
            <p:ph idx="1"/>
          </p:nvPr>
        </p:nvSpPr>
        <p:spPr/>
        <p:txBody>
          <a:bodyPr/>
          <a:lstStyle/>
          <a:p>
            <a:pPr algn="just"/>
            <a:r>
              <a:rPr lang="sr-Latn-CS" sz="2000"/>
              <a:t>Osnovna razlika izme</a:t>
            </a:r>
            <a:r>
              <a:rPr lang="hr-HR" sz="2000"/>
              <a:t>đ</a:t>
            </a:r>
            <a:r>
              <a:rPr lang="sr-Latn-CS" sz="2000"/>
              <a:t>u konvencionalne javne telefonske mre</a:t>
            </a:r>
            <a:r>
              <a:rPr lang="hr-HR" sz="2000"/>
              <a:t>ž</a:t>
            </a:r>
            <a:r>
              <a:rPr lang="sr-Latn-CS" sz="2000"/>
              <a:t>e</a:t>
            </a:r>
            <a:r>
              <a:rPr lang="hr-HR" sz="2000"/>
              <a:t> (</a:t>
            </a:r>
            <a:r>
              <a:rPr lang="sr-Latn-CS" sz="2000"/>
              <a:t>PSTN</a:t>
            </a:r>
            <a:r>
              <a:rPr lang="hr-HR" sz="2000"/>
              <a:t>) </a:t>
            </a:r>
            <a:r>
              <a:rPr lang="sr-Latn-CS" sz="2000"/>
              <a:t>i IP telefonije je ta da je IP telefonija servis </a:t>
            </a:r>
            <a:r>
              <a:rPr lang="pl-PL" sz="2000"/>
              <a:t>za prenos govora koji je nadogra</a:t>
            </a:r>
            <a:r>
              <a:rPr lang="hr-HR" sz="2000"/>
              <a:t>đ</a:t>
            </a:r>
            <a:r>
              <a:rPr lang="pl-PL" sz="2000"/>
              <a:t>en na postoje</a:t>
            </a:r>
            <a:r>
              <a:rPr lang="hr-HR" sz="2000"/>
              <a:t>ć</a:t>
            </a:r>
            <a:r>
              <a:rPr lang="pl-PL" sz="2000"/>
              <a:t>i servis za prenos podataka</a:t>
            </a:r>
            <a:r>
              <a:rPr lang="hr-HR" sz="2000"/>
              <a:t>. </a:t>
            </a:r>
            <a:r>
              <a:rPr lang="pl-PL" sz="2000"/>
              <a:t>Kao rezultat toga</a:t>
            </a:r>
            <a:r>
              <a:rPr lang="hr-HR" sz="2000"/>
              <a:t>, </a:t>
            </a:r>
            <a:r>
              <a:rPr lang="pl-PL" sz="2000"/>
              <a:t>IP telefonija mo</a:t>
            </a:r>
            <a:r>
              <a:rPr lang="hr-HR" sz="2000"/>
              <a:t>ž</a:t>
            </a:r>
            <a:r>
              <a:rPr lang="pl-PL" sz="2000"/>
              <a:t>e pru</a:t>
            </a:r>
            <a:r>
              <a:rPr lang="hr-HR" sz="2000"/>
              <a:t>ž</a:t>
            </a:r>
            <a:r>
              <a:rPr lang="pl-PL" sz="2000"/>
              <a:t>iti vi</a:t>
            </a:r>
            <a:r>
              <a:rPr lang="hr-HR" sz="2000"/>
              <a:t>š</a:t>
            </a:r>
            <a:r>
              <a:rPr lang="pl-PL" sz="2000"/>
              <a:t>e od usluga standardnog prenosa govora</a:t>
            </a:r>
            <a:r>
              <a:rPr lang="hr-HR" sz="2000"/>
              <a:t>. </a:t>
            </a:r>
            <a:r>
              <a:rPr lang="pl-PL" sz="2000"/>
              <a:t>Servisi za prenos podataka mogu se lako kombinovati sa servisima za prenos govora i tako dobiti nove aplikacije i usluge koje nisu ostvarive u okviru klasi</a:t>
            </a:r>
            <a:r>
              <a:rPr lang="hr-HR" sz="2000"/>
              <a:t>č</a:t>
            </a:r>
            <a:r>
              <a:rPr lang="pl-PL" sz="2000"/>
              <a:t>ne telefonije</a:t>
            </a:r>
            <a:endParaRPr lang="en-US" sz="2000"/>
          </a:p>
        </p:txBody>
      </p:sp>
      <p:pic>
        <p:nvPicPr>
          <p:cNvPr id="50180" name="Picture 4"/>
          <p:cNvPicPr>
            <a:picLocks noChangeAspect="1" noChangeArrowheads="1"/>
          </p:cNvPicPr>
          <p:nvPr/>
        </p:nvPicPr>
        <p:blipFill>
          <a:blip r:embed="rId2" cstate="print"/>
          <a:srcRect/>
          <a:stretch>
            <a:fillRect/>
          </a:stretch>
        </p:blipFill>
        <p:spPr bwMode="auto">
          <a:xfrm>
            <a:off x="3714744" y="3643314"/>
            <a:ext cx="2341563" cy="292417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72891C79-82D5-47AA-9EB4-145A5E1185D3}" type="slidenum">
              <a:rPr lang="en-US" smtClean="0"/>
              <a:pPr/>
              <a:t>25</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sr-Latn-CS"/>
              <a:t>Web log</a:t>
            </a:r>
            <a:endParaRPr lang="en-US"/>
          </a:p>
        </p:txBody>
      </p:sp>
      <p:sp>
        <p:nvSpPr>
          <p:cNvPr id="51203" name="Rectangle 3"/>
          <p:cNvSpPr>
            <a:spLocks noGrp="1" noChangeArrowheads="1"/>
          </p:cNvSpPr>
          <p:nvPr>
            <p:ph idx="1"/>
          </p:nvPr>
        </p:nvSpPr>
        <p:spPr/>
        <p:txBody>
          <a:bodyPr>
            <a:normAutofit/>
          </a:bodyPr>
          <a:lstStyle/>
          <a:p>
            <a:r>
              <a:rPr lang="en-US" b="1" smtClean="0"/>
              <a:t>Weblog </a:t>
            </a:r>
            <a:r>
              <a:rPr lang="en-US"/>
              <a:t>ili skra</a:t>
            </a:r>
            <a:r>
              <a:rPr lang="hr-HR"/>
              <a:t>ć</a:t>
            </a:r>
            <a:r>
              <a:rPr lang="en-US"/>
              <a:t>eno </a:t>
            </a:r>
            <a:r>
              <a:rPr lang="en-US" b="1">
                <a:solidFill>
                  <a:srgbClr val="FF0000"/>
                </a:solidFill>
              </a:rPr>
              <a:t>blog</a:t>
            </a:r>
            <a:r>
              <a:rPr lang="en-US"/>
              <a:t> se sastoji od skupa</a:t>
            </a:r>
            <a:r>
              <a:rPr lang="hr-HR"/>
              <a:t> č</a:t>
            </a:r>
            <a:r>
              <a:rPr lang="en-US"/>
              <a:t>lanaka</a:t>
            </a:r>
            <a:r>
              <a:rPr lang="hr-HR"/>
              <a:t>, </a:t>
            </a:r>
            <a:r>
              <a:rPr lang="en-US"/>
              <a:t>koji se prikazuju na web stranici pri</a:t>
            </a:r>
            <a:r>
              <a:rPr lang="hr-HR"/>
              <a:t> č</a:t>
            </a:r>
            <a:r>
              <a:rPr lang="en-US"/>
              <a:t>emu su</a:t>
            </a:r>
            <a:r>
              <a:rPr lang="hr-HR"/>
              <a:t> č</a:t>
            </a:r>
            <a:r>
              <a:rPr lang="en-US"/>
              <a:t>lanci hronolo</a:t>
            </a:r>
            <a:r>
              <a:rPr lang="hr-HR"/>
              <a:t>š</a:t>
            </a:r>
            <a:r>
              <a:rPr lang="en-US"/>
              <a:t>ki </a:t>
            </a:r>
            <a:r>
              <a:rPr lang="en-US" smtClean="0"/>
              <a:t>sortirani</a:t>
            </a:r>
            <a:r>
              <a:rPr lang="hr-HR" smtClean="0"/>
              <a:t>. </a:t>
            </a:r>
          </a:p>
          <a:p>
            <a:r>
              <a:rPr lang="it-IT" smtClean="0"/>
              <a:t>Tipovi </a:t>
            </a:r>
            <a:r>
              <a:rPr lang="it-IT"/>
              <a:t>unosa mogu se razlikovati po temi, obimu, formatu itd. </a:t>
            </a:r>
            <a:endParaRPr lang="sr-Latn-RS" smtClean="0"/>
          </a:p>
          <a:p>
            <a:r>
              <a:rPr lang="pl-PL" smtClean="0"/>
              <a:t>Tako </a:t>
            </a:r>
            <a:r>
              <a:rPr lang="pl-PL"/>
              <a:t>da postoje weblogovi čiji su sadržaji u tekstualnom formatu, ali postoje i oni čiji su unosi fotografije, skice itd.</a:t>
            </a:r>
          </a:p>
        </p:txBody>
      </p:sp>
      <p:sp>
        <p:nvSpPr>
          <p:cNvPr id="4" name="Slide Number Placeholder 3"/>
          <p:cNvSpPr>
            <a:spLocks noGrp="1"/>
          </p:cNvSpPr>
          <p:nvPr>
            <p:ph type="sldNum" sz="quarter" idx="12"/>
          </p:nvPr>
        </p:nvSpPr>
        <p:spPr/>
        <p:txBody>
          <a:bodyPr/>
          <a:lstStyle/>
          <a:p>
            <a:fld id="{72891C79-82D5-47AA-9EB4-145A5E1185D3}" type="slidenum">
              <a:rPr lang="en-US" smtClean="0"/>
              <a:pPr/>
              <a:t>26</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sr-Latn-CS" dirty="0"/>
              <a:t>Web log</a:t>
            </a:r>
            <a:endParaRPr lang="en-US" dirty="0"/>
          </a:p>
        </p:txBody>
      </p:sp>
      <p:sp>
        <p:nvSpPr>
          <p:cNvPr id="52227" name="Rectangle 3"/>
          <p:cNvSpPr>
            <a:spLocks noGrp="1" noChangeArrowheads="1"/>
          </p:cNvSpPr>
          <p:nvPr>
            <p:ph idx="1"/>
          </p:nvPr>
        </p:nvSpPr>
        <p:spPr/>
        <p:txBody>
          <a:bodyPr/>
          <a:lstStyle/>
          <a:p>
            <a:r>
              <a:rPr lang="pl-PL" sz="2000" dirty="0" smtClean="0"/>
              <a:t>Često</a:t>
            </a:r>
            <a:r>
              <a:rPr lang="en-GB" sz="2000" dirty="0" smtClean="0"/>
              <a:t>,</a:t>
            </a:r>
            <a:r>
              <a:rPr lang="pl-PL" sz="2000" dirty="0" smtClean="0"/>
              <a:t> </a:t>
            </a:r>
            <a:r>
              <a:rPr lang="pl-PL" sz="2000" dirty="0"/>
              <a:t>blogovi dozvoljavaju svojim posetiocima da napišu komentar na sadržaj, pa se na taj način stvaraju male zajednice koje diskutuju na neku temu, tako da su se blogovi </a:t>
            </a:r>
            <a:r>
              <a:rPr lang="pl-PL" sz="2000" dirty="0" smtClean="0"/>
              <a:t>razvili </a:t>
            </a:r>
            <a:r>
              <a:rPr lang="pl-PL" sz="2000" dirty="0"/>
              <a:t>u način komunikacije između autora i posetioca bloga i omogućavaju da svako iskaže svoje mišljenje o nekoj zadatoj temi.</a:t>
            </a:r>
            <a:endParaRPr lang="en-US" sz="2000" dirty="0"/>
          </a:p>
          <a:p>
            <a:endParaRPr lang="en-US" sz="2000" dirty="0"/>
          </a:p>
        </p:txBody>
      </p:sp>
      <p:pic>
        <p:nvPicPr>
          <p:cNvPr id="52228" name="Picture 4"/>
          <p:cNvPicPr>
            <a:picLocks noChangeAspect="1" noChangeArrowheads="1"/>
          </p:cNvPicPr>
          <p:nvPr/>
        </p:nvPicPr>
        <p:blipFill>
          <a:blip r:embed="rId2" cstate="print"/>
          <a:srcRect/>
          <a:stretch>
            <a:fillRect/>
          </a:stretch>
        </p:blipFill>
        <p:spPr bwMode="auto">
          <a:xfrm>
            <a:off x="2928926" y="3214686"/>
            <a:ext cx="4397642" cy="3429024"/>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891C79-82D5-47AA-9EB4-145A5E1185D3}" type="slidenum">
              <a:rPr lang="en-US" smtClean="0"/>
              <a:pPr/>
              <a:t>27</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sr-Latn-CS" smtClean="0"/>
              <a:t>RSS</a:t>
            </a:r>
            <a:endParaRPr lang="en-US"/>
          </a:p>
        </p:txBody>
      </p:sp>
      <p:sp>
        <p:nvSpPr>
          <p:cNvPr id="53251" name="Rectangle 3"/>
          <p:cNvSpPr>
            <a:spLocks noGrp="1" noChangeArrowheads="1"/>
          </p:cNvSpPr>
          <p:nvPr>
            <p:ph idx="1"/>
          </p:nvPr>
        </p:nvSpPr>
        <p:spPr/>
        <p:txBody>
          <a:bodyPr/>
          <a:lstStyle/>
          <a:p>
            <a:pPr>
              <a:lnSpc>
                <a:spcPct val="90000"/>
              </a:lnSpc>
            </a:pPr>
            <a:r>
              <a:rPr lang="sr-Latn-CS" sz="2400" b="1" dirty="0" smtClean="0"/>
              <a:t>RSS</a:t>
            </a:r>
            <a:r>
              <a:rPr lang="sr-Latn-CS" sz="2400" dirty="0" smtClean="0"/>
              <a:t> (</a:t>
            </a:r>
            <a:r>
              <a:rPr lang="en-GB" sz="2400" dirty="0" smtClean="0"/>
              <a:t>Rich Site Summary  </a:t>
            </a:r>
            <a:r>
              <a:rPr lang="en-GB" sz="2400" dirty="0" err="1" smtClean="0"/>
              <a:t>ili</a:t>
            </a:r>
            <a:r>
              <a:rPr lang="en-GB" sz="2400" dirty="0" smtClean="0"/>
              <a:t> </a:t>
            </a:r>
            <a:r>
              <a:rPr lang="hr-HR" sz="2400" dirty="0" smtClean="0"/>
              <a:t>Really Simple Syndication</a:t>
            </a:r>
            <a:r>
              <a:rPr lang="sr-Latn-CS" sz="2400" dirty="0" smtClean="0"/>
              <a:t>) je </a:t>
            </a:r>
            <a:r>
              <a:rPr lang="sr-Latn-CS" sz="2400" dirty="0"/>
              <a:t>porodica web formata koji se koriste za objavljivanje na webu sadržaja koji se često menjaju, kao što su na primer novinski naslovi, blogovi itd. </a:t>
            </a:r>
            <a:endParaRPr lang="en-GB" sz="2400" dirty="0" smtClean="0"/>
          </a:p>
          <a:p>
            <a:pPr>
              <a:lnSpc>
                <a:spcPct val="90000"/>
              </a:lnSpc>
            </a:pPr>
            <a:r>
              <a:rPr lang="sr-Latn-CS" sz="2400" b="1" dirty="0" smtClean="0"/>
              <a:t>RSS</a:t>
            </a:r>
            <a:r>
              <a:rPr lang="sr-Latn-CS" sz="2400" dirty="0" smtClean="0"/>
              <a:t> </a:t>
            </a:r>
            <a:r>
              <a:rPr lang="sr-Latn-CS" sz="2400" dirty="0"/>
              <a:t>omogućava korisniku da bude u toku sa izmenama i novostima sa nekog web sajta na  </a:t>
            </a:r>
            <a:r>
              <a:rPr lang="sr-Latn-CS" sz="2400" dirty="0" smtClean="0"/>
              <a:t>automatizovan </a:t>
            </a:r>
            <a:r>
              <a:rPr lang="sr-Latn-CS" sz="2400" dirty="0"/>
              <a:t>način. </a:t>
            </a:r>
            <a:endParaRPr lang="hr-HR" sz="2400" dirty="0"/>
          </a:p>
          <a:p>
            <a:pPr>
              <a:lnSpc>
                <a:spcPct val="90000"/>
              </a:lnSpc>
            </a:pPr>
            <a:r>
              <a:rPr lang="hr-HR" sz="2400" dirty="0"/>
              <a:t>Neki od web browsera </a:t>
            </a:r>
            <a:r>
              <a:rPr lang="hr-HR" sz="2400" dirty="0" smtClean="0"/>
              <a:t>imaju </a:t>
            </a:r>
            <a:r>
              <a:rPr lang="hr-HR" sz="2400" dirty="0"/>
              <a:t>mogućnost </a:t>
            </a:r>
            <a:r>
              <a:rPr lang="hr-HR" sz="2400" dirty="0" smtClean="0"/>
              <a:t>čitanja </a:t>
            </a:r>
            <a:r>
              <a:rPr lang="hr-HR" sz="2400" b="1" dirty="0" smtClean="0"/>
              <a:t>RSS</a:t>
            </a:r>
            <a:r>
              <a:rPr lang="hr-HR" sz="2400" dirty="0" smtClean="0"/>
              <a:t>-a. </a:t>
            </a:r>
            <a:r>
              <a:rPr lang="hr-HR" sz="2400" dirty="0"/>
              <a:t>Način upotrebe je </a:t>
            </a:r>
            <a:r>
              <a:rPr lang="hr-HR" sz="2400" dirty="0" smtClean="0"/>
              <a:t>veoma </a:t>
            </a:r>
            <a:r>
              <a:rPr lang="hr-HR" sz="2400" dirty="0"/>
              <a:t>jednostavan. Poseti se sajt koji nudi </a:t>
            </a:r>
            <a:r>
              <a:rPr lang="hr-HR" sz="2400" b="1" dirty="0"/>
              <a:t>RSS</a:t>
            </a:r>
            <a:r>
              <a:rPr lang="hr-HR" sz="2400" dirty="0"/>
              <a:t> sadržaje i uoči se ikona </a:t>
            </a:r>
            <a:r>
              <a:rPr lang="en-US" sz="2400" dirty="0" smtClean="0"/>
              <a:t>u</a:t>
            </a:r>
            <a:r>
              <a:rPr lang="hr-HR" sz="2400" dirty="0" smtClean="0"/>
              <a:t> </a:t>
            </a:r>
            <a:r>
              <a:rPr lang="en-US" sz="2400" dirty="0" err="1"/>
              <a:t>gornjem</a:t>
            </a:r>
            <a:r>
              <a:rPr lang="hr-HR" sz="2400" dirty="0"/>
              <a:t> </a:t>
            </a:r>
            <a:r>
              <a:rPr lang="en-US" sz="2400" dirty="0" err="1"/>
              <a:t>desnom</a:t>
            </a:r>
            <a:r>
              <a:rPr lang="hr-HR" sz="2400" dirty="0"/>
              <a:t> </a:t>
            </a:r>
            <a:r>
              <a:rPr lang="en-US" sz="2400" dirty="0" err="1"/>
              <a:t>ili</a:t>
            </a:r>
            <a:r>
              <a:rPr lang="hr-HR" sz="2400" dirty="0"/>
              <a:t> </a:t>
            </a:r>
            <a:r>
              <a:rPr lang="en-US" sz="2400" dirty="0" err="1"/>
              <a:t>donjem</a:t>
            </a:r>
            <a:r>
              <a:rPr lang="hr-HR" sz="2400" dirty="0"/>
              <a:t> </a:t>
            </a:r>
            <a:r>
              <a:rPr lang="en-US" sz="2400" dirty="0" err="1"/>
              <a:t>desnom</a:t>
            </a:r>
            <a:r>
              <a:rPr lang="hr-HR" sz="2400" dirty="0"/>
              <a:t> </a:t>
            </a:r>
            <a:r>
              <a:rPr lang="en-US" sz="2400" dirty="0" err="1"/>
              <a:t>uglu</a:t>
            </a:r>
            <a:r>
              <a:rPr lang="hr-HR" sz="2400" dirty="0"/>
              <a:t> </a:t>
            </a:r>
            <a:r>
              <a:rPr lang="en-US" sz="2400" dirty="0"/>
              <a:t>browser</a:t>
            </a:r>
            <a:r>
              <a:rPr lang="hr-HR" sz="2400" dirty="0"/>
              <a:t>- </a:t>
            </a:r>
            <a:r>
              <a:rPr lang="en-US" sz="2400" dirty="0"/>
              <a:t>a</a:t>
            </a:r>
            <a:r>
              <a:rPr lang="hr-HR" sz="2400" dirty="0"/>
              <a:t>. Klikne se na ikonu i dodaju se RSS kanali u bookmark browsera.</a:t>
            </a:r>
            <a:endParaRPr lang="en-US" sz="2400" dirty="0"/>
          </a:p>
        </p:txBody>
      </p:sp>
      <p:pic>
        <p:nvPicPr>
          <p:cNvPr id="53252" name="Picture 4" descr="rss-ico"/>
          <p:cNvPicPr>
            <a:picLocks noChangeAspect="1" noChangeArrowheads="1"/>
          </p:cNvPicPr>
          <p:nvPr/>
        </p:nvPicPr>
        <p:blipFill>
          <a:blip r:embed="rId2" cstate="print"/>
          <a:srcRect/>
          <a:stretch>
            <a:fillRect/>
          </a:stretch>
        </p:blipFill>
        <p:spPr bwMode="auto">
          <a:xfrm>
            <a:off x="6357950" y="5072074"/>
            <a:ext cx="1357322" cy="1357322"/>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72891C79-82D5-47AA-9EB4-145A5E1185D3}" type="slidenum">
              <a:rPr lang="en-US" smtClean="0"/>
              <a:pPr/>
              <a:t>28</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sr-Latn-CS" smtClean="0"/>
              <a:t>RSS</a:t>
            </a:r>
            <a:endParaRPr lang="en-US"/>
          </a:p>
        </p:txBody>
      </p:sp>
      <p:sp>
        <p:nvSpPr>
          <p:cNvPr id="54275" name="Rectangle 3"/>
          <p:cNvSpPr>
            <a:spLocks noGrp="1" noChangeArrowheads="1"/>
          </p:cNvSpPr>
          <p:nvPr>
            <p:ph idx="1"/>
          </p:nvPr>
        </p:nvSpPr>
        <p:spPr>
          <a:xfrm>
            <a:off x="457200" y="1600200"/>
            <a:ext cx="8229600" cy="3686188"/>
          </a:xfrm>
        </p:spPr>
        <p:txBody>
          <a:bodyPr>
            <a:normAutofit fontScale="92500"/>
          </a:bodyPr>
          <a:lstStyle/>
          <a:p>
            <a:r>
              <a:rPr lang="hr-HR"/>
              <a:t>Korisnici mogu ponuđene sadržaje pregledati pomoću </a:t>
            </a:r>
            <a:r>
              <a:rPr lang="hr-HR" b="1"/>
              <a:t>RSS</a:t>
            </a:r>
            <a:r>
              <a:rPr lang="hr-HR"/>
              <a:t> čitača (</a:t>
            </a:r>
            <a:r>
              <a:rPr lang="hr-HR" b="1"/>
              <a:t>RSS</a:t>
            </a:r>
            <a:r>
              <a:rPr lang="hr-HR"/>
              <a:t> Reader), koji prikupljaju sadržaje iz </a:t>
            </a:r>
            <a:r>
              <a:rPr lang="hr-HR" b="1"/>
              <a:t>RSS</a:t>
            </a:r>
            <a:r>
              <a:rPr lang="hr-HR"/>
              <a:t> izvora (RSS web feed). </a:t>
            </a:r>
            <a:endParaRPr lang="en-GB" smtClean="0"/>
          </a:p>
          <a:p>
            <a:r>
              <a:rPr lang="en-GB" smtClean="0"/>
              <a:t>Od 2015., </a:t>
            </a:r>
            <a:r>
              <a:rPr lang="en-GB" b="1" smtClean="0"/>
              <a:t>Mozilla Firefox</a:t>
            </a:r>
            <a:r>
              <a:rPr lang="en-GB" smtClean="0"/>
              <a:t> </a:t>
            </a:r>
            <a:r>
              <a:rPr lang="sr-Latn-RS" smtClean="0"/>
              <a:t>i</a:t>
            </a:r>
            <a:r>
              <a:rPr lang="en-GB" smtClean="0"/>
              <a:t> </a:t>
            </a:r>
            <a:r>
              <a:rPr lang="en-GB" b="1" smtClean="0"/>
              <a:t>Internet Explorer </a:t>
            </a:r>
            <a:r>
              <a:rPr lang="en-GB" smtClean="0"/>
              <a:t>uklju</a:t>
            </a:r>
            <a:r>
              <a:rPr lang="sr-Latn-RS" smtClean="0"/>
              <a:t>č</a:t>
            </a:r>
            <a:r>
              <a:rPr lang="en-GB" smtClean="0"/>
              <a:t>uju </a:t>
            </a:r>
            <a:r>
              <a:rPr lang="en-GB" b="1" smtClean="0"/>
              <a:t>RSS</a:t>
            </a:r>
            <a:r>
              <a:rPr lang="en-GB" smtClean="0"/>
              <a:t> </a:t>
            </a:r>
            <a:r>
              <a:rPr lang="sr-Latn-RS" smtClean="0"/>
              <a:t>podršku kao podrazumevanu</a:t>
            </a:r>
            <a:r>
              <a:rPr lang="en-GB" smtClean="0"/>
              <a:t>, </a:t>
            </a:r>
            <a:r>
              <a:rPr lang="sr-Latn-RS" smtClean="0"/>
              <a:t>dok, na primer, </a:t>
            </a:r>
            <a:r>
              <a:rPr lang="en-GB" b="1" smtClean="0"/>
              <a:t>Google Chrome</a:t>
            </a:r>
            <a:r>
              <a:rPr lang="sr-Latn-RS" b="1" smtClean="0"/>
              <a:t> </a:t>
            </a:r>
            <a:r>
              <a:rPr lang="sr-Latn-RS" smtClean="0"/>
              <a:t>nema tu podršku.</a:t>
            </a:r>
            <a:endParaRPr lang="hr-HR"/>
          </a:p>
        </p:txBody>
      </p:sp>
      <p:sp>
        <p:nvSpPr>
          <p:cNvPr id="4" name="Slide Number Placeholder 3"/>
          <p:cNvSpPr>
            <a:spLocks noGrp="1"/>
          </p:cNvSpPr>
          <p:nvPr>
            <p:ph type="sldNum" sz="quarter" idx="12"/>
          </p:nvPr>
        </p:nvSpPr>
        <p:spPr/>
        <p:txBody>
          <a:bodyPr/>
          <a:lstStyle/>
          <a:p>
            <a:fld id="{72891C79-82D5-47AA-9EB4-145A5E1185D3}" type="slidenum">
              <a:rPr lang="en-US" smtClean="0"/>
              <a:pPr/>
              <a:t>29</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hr-HR" sz="2600" b="1"/>
              <a:t>UPOTREBA INFORMACIONIH TEHNOLOGIJA U SVAKODNEVNOM ŽIVOTU</a:t>
            </a:r>
          </a:p>
        </p:txBody>
      </p:sp>
      <p:sp>
        <p:nvSpPr>
          <p:cNvPr id="3075" name="Rectangle 3"/>
          <p:cNvSpPr>
            <a:spLocks noGrp="1" noChangeArrowheads="1"/>
          </p:cNvSpPr>
          <p:nvPr>
            <p:ph idx="1"/>
          </p:nvPr>
        </p:nvSpPr>
        <p:spPr/>
        <p:txBody>
          <a:bodyPr>
            <a:normAutofit/>
          </a:bodyPr>
          <a:lstStyle/>
          <a:p>
            <a:pPr>
              <a:lnSpc>
                <a:spcPct val="80000"/>
              </a:lnSpc>
            </a:pPr>
            <a:r>
              <a:rPr lang="hr-HR" sz="2800"/>
              <a:t>Administrativni poslovi (izrada, čuvanje i štampa</a:t>
            </a:r>
            <a:r>
              <a:rPr lang="hr-HR" sz="2800" smtClean="0"/>
              <a:t>).</a:t>
            </a:r>
            <a:endParaRPr lang="hr-HR" sz="2800"/>
          </a:p>
          <a:p>
            <a:pPr>
              <a:lnSpc>
                <a:spcPct val="80000"/>
              </a:lnSpc>
            </a:pPr>
            <a:r>
              <a:rPr lang="hr-HR" sz="2800"/>
              <a:t>Banke (bankomati, Internet (on-line) bankarstvo</a:t>
            </a:r>
            <a:r>
              <a:rPr lang="hr-HR" sz="2800" smtClean="0"/>
              <a:t>).</a:t>
            </a:r>
            <a:endParaRPr lang="hr-HR" sz="2800"/>
          </a:p>
          <a:p>
            <a:pPr>
              <a:lnSpc>
                <a:spcPct val="80000"/>
              </a:lnSpc>
            </a:pPr>
            <a:r>
              <a:rPr lang="hr-HR" sz="2800" smtClean="0"/>
              <a:t>Osiguranje.</a:t>
            </a:r>
            <a:endParaRPr lang="hr-HR" sz="2800"/>
          </a:p>
          <a:p>
            <a:pPr>
              <a:lnSpc>
                <a:spcPct val="80000"/>
              </a:lnSpc>
            </a:pPr>
            <a:r>
              <a:rPr lang="hr-HR" sz="2800"/>
              <a:t>Rezervacije i prodaja avionskih </a:t>
            </a:r>
            <a:r>
              <a:rPr lang="hr-HR" sz="2800" smtClean="0"/>
              <a:t>karata.</a:t>
            </a:r>
            <a:endParaRPr lang="hr-HR" sz="2800"/>
          </a:p>
          <a:p>
            <a:pPr>
              <a:lnSpc>
                <a:spcPct val="80000"/>
              </a:lnSpc>
            </a:pPr>
            <a:r>
              <a:rPr lang="hr-HR" sz="2800"/>
              <a:t>Poslovi državne uprave (lične karte, pasoši, popisi stanovništva</a:t>
            </a:r>
            <a:r>
              <a:rPr lang="hr-HR" sz="2800" smtClean="0"/>
              <a:t>…).</a:t>
            </a:r>
            <a:endParaRPr lang="hr-HR" sz="2800"/>
          </a:p>
          <a:p>
            <a:pPr>
              <a:lnSpc>
                <a:spcPct val="80000"/>
              </a:lnSpc>
            </a:pPr>
            <a:r>
              <a:rPr lang="hr-HR" sz="2800" smtClean="0"/>
              <a:t>Zdravstvo.</a:t>
            </a:r>
            <a:endParaRPr lang="hr-HR" sz="2800"/>
          </a:p>
          <a:p>
            <a:pPr>
              <a:lnSpc>
                <a:spcPct val="80000"/>
              </a:lnSpc>
            </a:pPr>
            <a:r>
              <a:rPr lang="hr-HR" sz="2800"/>
              <a:t>Obrazovanje (programi za samoučenje, e-learning, </a:t>
            </a:r>
            <a:r>
              <a:rPr lang="hr-HR" sz="2800">
                <a:solidFill>
                  <a:srgbClr val="FF3300"/>
                </a:solidFill>
              </a:rPr>
              <a:t>C</a:t>
            </a:r>
            <a:r>
              <a:rPr lang="hr-HR" sz="2800"/>
              <a:t>omputer-</a:t>
            </a:r>
            <a:r>
              <a:rPr lang="hr-HR" sz="2800">
                <a:solidFill>
                  <a:srgbClr val="FF3300"/>
                </a:solidFill>
              </a:rPr>
              <a:t>B</a:t>
            </a:r>
            <a:r>
              <a:rPr lang="hr-HR" sz="2800"/>
              <a:t>ased </a:t>
            </a:r>
            <a:r>
              <a:rPr lang="hr-HR" sz="2800">
                <a:solidFill>
                  <a:srgbClr val="FF3300"/>
                </a:solidFill>
              </a:rPr>
              <a:t>T</a:t>
            </a:r>
            <a:r>
              <a:rPr lang="hr-HR" sz="2800"/>
              <a:t>raining </a:t>
            </a:r>
            <a:r>
              <a:rPr lang="hr-HR" sz="2800" smtClean="0"/>
              <a:t>- </a:t>
            </a:r>
            <a:r>
              <a:rPr lang="hr-HR" sz="2800" b="1" smtClean="0"/>
              <a:t>CBT</a:t>
            </a:r>
            <a:r>
              <a:rPr lang="hr-HR" sz="2800" smtClean="0"/>
              <a:t>).</a:t>
            </a:r>
            <a:endParaRPr lang="hr-HR"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3</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p:cNvPicPr>
            <a:picLocks noChangeAspect="1" noChangeArrowheads="1"/>
          </p:cNvPicPr>
          <p:nvPr/>
        </p:nvPicPr>
        <p:blipFill>
          <a:blip r:embed="rId2" cstate="print"/>
          <a:srcRect/>
          <a:stretch>
            <a:fillRect/>
          </a:stretch>
        </p:blipFill>
        <p:spPr bwMode="auto">
          <a:xfrm>
            <a:off x="3786182" y="3357562"/>
            <a:ext cx="4997454" cy="3197797"/>
          </a:xfrm>
          <a:prstGeom prst="rect">
            <a:avLst/>
          </a:prstGeom>
          <a:noFill/>
          <a:ln w="9525">
            <a:noFill/>
            <a:miter lim="800000"/>
            <a:headEnd/>
            <a:tailEnd/>
          </a:ln>
          <a:effectLst/>
        </p:spPr>
      </p:pic>
      <p:pic>
        <p:nvPicPr>
          <p:cNvPr id="5" name="Picture 1"/>
          <p:cNvPicPr>
            <a:picLocks noChangeAspect="1" noChangeArrowheads="1"/>
          </p:cNvPicPr>
          <p:nvPr/>
        </p:nvPicPr>
        <p:blipFill>
          <a:blip r:embed="rId3" cstate="print"/>
          <a:srcRect/>
          <a:stretch>
            <a:fillRect/>
          </a:stretch>
        </p:blipFill>
        <p:spPr bwMode="auto">
          <a:xfrm>
            <a:off x="785786" y="357166"/>
            <a:ext cx="4733628" cy="2714644"/>
          </a:xfrm>
          <a:prstGeom prst="rect">
            <a:avLst/>
          </a:prstGeom>
          <a:noFill/>
          <a:ln w="9525">
            <a:noFill/>
            <a:miter lim="800000"/>
            <a:headEnd/>
            <a:tailEnd/>
          </a:ln>
          <a:effectLst/>
        </p:spPr>
      </p:pic>
      <p:pic>
        <p:nvPicPr>
          <p:cNvPr id="6" name="Picture 4" descr="rss-ico"/>
          <p:cNvPicPr>
            <a:picLocks noChangeAspect="1" noChangeArrowheads="1"/>
          </p:cNvPicPr>
          <p:nvPr/>
        </p:nvPicPr>
        <p:blipFill>
          <a:blip r:embed="rId4" cstate="print"/>
          <a:srcRect/>
          <a:stretch>
            <a:fillRect/>
          </a:stretch>
        </p:blipFill>
        <p:spPr bwMode="auto">
          <a:xfrm>
            <a:off x="6500826" y="357166"/>
            <a:ext cx="785818" cy="785818"/>
          </a:xfrm>
          <a:prstGeom prst="rect">
            <a:avLst/>
          </a:prstGeom>
          <a:noFill/>
          <a:ln w="9525">
            <a:noFill/>
            <a:miter lim="800000"/>
            <a:headEnd/>
            <a:tailEnd/>
          </a:ln>
        </p:spPr>
      </p:pic>
      <p:cxnSp>
        <p:nvCxnSpPr>
          <p:cNvPr id="9" name="Straight Arrow Connector 8"/>
          <p:cNvCxnSpPr/>
          <p:nvPr/>
        </p:nvCxnSpPr>
        <p:spPr>
          <a:xfrm flipV="1">
            <a:off x="1928794" y="714356"/>
            <a:ext cx="4608562" cy="642942"/>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rot="5400000">
            <a:off x="5429256" y="1857364"/>
            <a:ext cx="2000264" cy="7143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7" name="Slide Number Placeholder 6"/>
          <p:cNvSpPr>
            <a:spLocks noGrp="1"/>
          </p:cNvSpPr>
          <p:nvPr>
            <p:ph type="sldNum" sz="quarter" idx="12"/>
          </p:nvPr>
        </p:nvSpPr>
        <p:spPr/>
        <p:txBody>
          <a:bodyPr/>
          <a:lstStyle/>
          <a:p>
            <a:fld id="{9E0C70C4-8213-442B-A4C2-B9E06C89989B}" type="slidenum">
              <a:rPr lang="en-US" smtClean="0"/>
              <a:pPr/>
              <a:t>30</a:t>
            </a:fld>
            <a:endParaRPr lang="en-US"/>
          </a:p>
        </p:txBody>
      </p:sp>
      <p:sp>
        <p:nvSpPr>
          <p:cNvPr id="8" name="Footer Placeholder 7"/>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hr-HR" b="1"/>
              <a:t>Podcast</a:t>
            </a:r>
            <a:endParaRPr lang="en-US" b="1"/>
          </a:p>
        </p:txBody>
      </p:sp>
      <p:sp>
        <p:nvSpPr>
          <p:cNvPr id="55299" name="Rectangle 3"/>
          <p:cNvSpPr>
            <a:spLocks noGrp="1" noChangeArrowheads="1"/>
          </p:cNvSpPr>
          <p:nvPr>
            <p:ph idx="1"/>
          </p:nvPr>
        </p:nvSpPr>
        <p:spPr/>
        <p:txBody>
          <a:bodyPr/>
          <a:lstStyle/>
          <a:p>
            <a:pPr>
              <a:lnSpc>
                <a:spcPct val="90000"/>
              </a:lnSpc>
            </a:pPr>
            <a:r>
              <a:rPr lang="hr-HR" sz="2400" b="1" dirty="0"/>
              <a:t>Podcast</a:t>
            </a:r>
            <a:r>
              <a:rPr lang="hr-HR" sz="2400" dirty="0"/>
              <a:t> je digitalna datoteka koja sadrži audio ili audio-video zapis koji se distribuira putem Interneta koristeći </a:t>
            </a:r>
            <a:r>
              <a:rPr lang="hr-HR" sz="2400" b="1" dirty="0"/>
              <a:t>RSS</a:t>
            </a:r>
            <a:r>
              <a:rPr lang="hr-HR" sz="2400" dirty="0"/>
              <a:t> tehnologiju. </a:t>
            </a:r>
            <a:r>
              <a:rPr lang="hr-HR" sz="2400" b="1" dirty="0"/>
              <a:t>Podcast</a:t>
            </a:r>
            <a:r>
              <a:rPr lang="hr-HR" sz="2400" dirty="0"/>
              <a:t> je </a:t>
            </a:r>
            <a:r>
              <a:rPr lang="hr-HR" sz="2400" dirty="0" smtClean="0"/>
              <a:t>namenjen </a:t>
            </a:r>
            <a:r>
              <a:rPr lang="hr-HR" sz="2400" dirty="0"/>
              <a:t>gledanju filmova ili slušanju muzike ili radija na računaru. </a:t>
            </a:r>
            <a:endParaRPr lang="hr-HR" sz="2400" dirty="0" smtClean="0"/>
          </a:p>
          <a:p>
            <a:pPr>
              <a:lnSpc>
                <a:spcPct val="90000"/>
              </a:lnSpc>
            </a:pPr>
            <a:r>
              <a:rPr lang="sr-Latn-CS" sz="2400" dirty="0" smtClean="0"/>
              <a:t>Ova </a:t>
            </a:r>
            <a:r>
              <a:rPr lang="sr-Latn-CS" sz="2400" dirty="0"/>
              <a:t>tehnologija omogućava da se MP3 fajlovi ili video </a:t>
            </a:r>
            <a:r>
              <a:rPr lang="sr-Latn-CS" sz="2400" u="sng" dirty="0"/>
              <a:t>sadržaji automatski prenesu</a:t>
            </a:r>
            <a:r>
              <a:rPr lang="sr-Latn-CS" sz="2400" dirty="0"/>
              <a:t> na korisnikov </a:t>
            </a:r>
            <a:r>
              <a:rPr lang="sr-Latn-CS" sz="2400" dirty="0" smtClean="0"/>
              <a:t>računar gde </a:t>
            </a:r>
            <a:r>
              <a:rPr lang="sr-Latn-CS" sz="2400" dirty="0"/>
              <a:t>se mogu slušati odnosno gledati.</a:t>
            </a:r>
          </a:p>
          <a:p>
            <a:pPr>
              <a:lnSpc>
                <a:spcPct val="90000"/>
              </a:lnSpc>
            </a:pPr>
            <a:r>
              <a:rPr lang="sr-Latn-CS" sz="2400" dirty="0"/>
              <a:t>Za prijem </a:t>
            </a:r>
            <a:r>
              <a:rPr lang="sr-Latn-CS" sz="2400" b="1" dirty="0"/>
              <a:t>podcasta</a:t>
            </a:r>
            <a:r>
              <a:rPr lang="sr-Latn-CS" sz="2400" dirty="0"/>
              <a:t> neophodan je podcasting program i Internet konekcija. Zatim je potrebno da se u podcasting program dodaju odgovarajući podcast kanali. Nakon toga, program će pokazati spisak raspoloživih emisija i omogućiti njihov prenos odmah ili u zakazano vreme.</a:t>
            </a:r>
            <a:endParaRPr lang="en-US" sz="2400" dirty="0"/>
          </a:p>
        </p:txBody>
      </p:sp>
      <p:sp>
        <p:nvSpPr>
          <p:cNvPr id="4" name="Slide Number Placeholder 3"/>
          <p:cNvSpPr>
            <a:spLocks noGrp="1"/>
          </p:cNvSpPr>
          <p:nvPr>
            <p:ph type="sldNum" sz="quarter" idx="12"/>
          </p:nvPr>
        </p:nvSpPr>
        <p:spPr/>
        <p:txBody>
          <a:bodyPr/>
          <a:lstStyle/>
          <a:p>
            <a:fld id="{72891C79-82D5-47AA-9EB4-145A5E1185D3}" type="slidenum">
              <a:rPr lang="en-US" smtClean="0"/>
              <a:pPr/>
              <a:t>31</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hr-HR" b="1"/>
              <a:t>Podcast</a:t>
            </a:r>
            <a:endParaRPr lang="en-US" b="1"/>
          </a:p>
        </p:txBody>
      </p:sp>
      <p:sp>
        <p:nvSpPr>
          <p:cNvPr id="56323" name="Rectangle 3"/>
          <p:cNvSpPr>
            <a:spLocks noGrp="1" noChangeArrowheads="1"/>
          </p:cNvSpPr>
          <p:nvPr>
            <p:ph idx="1"/>
          </p:nvPr>
        </p:nvSpPr>
        <p:spPr/>
        <p:txBody>
          <a:bodyPr>
            <a:normAutofit/>
          </a:bodyPr>
          <a:lstStyle/>
          <a:p>
            <a:pPr>
              <a:lnSpc>
                <a:spcPct val="90000"/>
              </a:lnSpc>
            </a:pPr>
            <a:r>
              <a:rPr lang="sr-Latn-CS" sz="2000"/>
              <a:t>Neki od najpoznatijih podcast programa su:</a:t>
            </a:r>
            <a:endParaRPr lang="en-US" sz="2000"/>
          </a:p>
          <a:p>
            <a:pPr lvl="1">
              <a:lnSpc>
                <a:spcPct val="90000"/>
              </a:lnSpc>
            </a:pPr>
            <a:r>
              <a:rPr lang="sr-Latn-CS" sz="2000" b="1"/>
              <a:t>iTunes</a:t>
            </a:r>
            <a:r>
              <a:rPr lang="sr-Latn-CS" sz="2000"/>
              <a:t> </a:t>
            </a:r>
            <a:r>
              <a:rPr lang="sr-Latn-CS" sz="2000" smtClean="0"/>
              <a:t>je </a:t>
            </a:r>
            <a:r>
              <a:rPr lang="sr-Latn-CS" sz="2000"/>
              <a:t>audio program kompanije </a:t>
            </a:r>
            <a:r>
              <a:rPr lang="sr-Latn-CS" sz="2000" b="1"/>
              <a:t>Apple</a:t>
            </a:r>
            <a:r>
              <a:rPr lang="sr-Latn-CS" sz="2000"/>
              <a:t>. Radi na </a:t>
            </a:r>
            <a:r>
              <a:rPr lang="sr-Latn-CS" sz="2000" b="1"/>
              <a:t>Windows</a:t>
            </a:r>
            <a:r>
              <a:rPr lang="sr-Latn-CS" sz="2000"/>
              <a:t> i </a:t>
            </a:r>
            <a:r>
              <a:rPr lang="sr-Latn-CS" sz="2000" b="1"/>
              <a:t>MacOS X</a:t>
            </a:r>
            <a:r>
              <a:rPr lang="sr-Latn-CS" sz="2000"/>
              <a:t> operativnim sistemima. </a:t>
            </a:r>
            <a:endParaRPr lang="en-US" sz="2000"/>
          </a:p>
          <a:p>
            <a:pPr lvl="1">
              <a:lnSpc>
                <a:spcPct val="90000"/>
              </a:lnSpc>
            </a:pPr>
            <a:r>
              <a:rPr lang="sr-Latn-CS" sz="2000" b="1"/>
              <a:t>Juice</a:t>
            </a:r>
            <a:r>
              <a:rPr lang="sr-Latn-CS" sz="2000"/>
              <a:t> je slobodno dostupan softver  </a:t>
            </a:r>
            <a:r>
              <a:rPr lang="en-GB" sz="2000" smtClean="0"/>
              <a:t>koji </a:t>
            </a:r>
            <a:r>
              <a:rPr lang="sr-Latn-CS" sz="2000" smtClean="0"/>
              <a:t>radi </a:t>
            </a:r>
            <a:r>
              <a:rPr lang="sr-Latn-CS" sz="2000"/>
              <a:t>na različitim operativnim sistemima (Windows, Mac, Linux, BSD</a:t>
            </a:r>
            <a:r>
              <a:rPr lang="sr-Latn-CS" sz="2000" smtClean="0"/>
              <a:t>...)... </a:t>
            </a:r>
            <a:endParaRPr lang="en-US" sz="2000"/>
          </a:p>
          <a:p>
            <a:pPr>
              <a:lnSpc>
                <a:spcPct val="90000"/>
              </a:lnSpc>
              <a:buNone/>
            </a:pPr>
            <a:endParaRPr lang="en-US" sz="2000"/>
          </a:p>
          <a:p>
            <a:pPr>
              <a:lnSpc>
                <a:spcPct val="90000"/>
              </a:lnSpc>
            </a:pPr>
            <a:endParaRPr lang="en-US" sz="2000"/>
          </a:p>
        </p:txBody>
      </p:sp>
      <p:pic>
        <p:nvPicPr>
          <p:cNvPr id="56324" name="Picture 4"/>
          <p:cNvPicPr>
            <a:picLocks noChangeAspect="1" noChangeArrowheads="1"/>
          </p:cNvPicPr>
          <p:nvPr/>
        </p:nvPicPr>
        <p:blipFill>
          <a:blip r:embed="rId2" cstate="print"/>
          <a:srcRect/>
          <a:stretch>
            <a:fillRect/>
          </a:stretch>
        </p:blipFill>
        <p:spPr bwMode="auto">
          <a:xfrm>
            <a:off x="4714875" y="3286124"/>
            <a:ext cx="4329929" cy="3429024"/>
          </a:xfrm>
          <a:prstGeom prst="rect">
            <a:avLst/>
          </a:prstGeom>
          <a:noFill/>
        </p:spPr>
      </p:pic>
      <p:sp>
        <p:nvSpPr>
          <p:cNvPr id="5" name="Slide Number Placeholder 4"/>
          <p:cNvSpPr>
            <a:spLocks noGrp="1"/>
          </p:cNvSpPr>
          <p:nvPr>
            <p:ph type="sldNum" sz="quarter" idx="12"/>
          </p:nvPr>
        </p:nvSpPr>
        <p:spPr/>
        <p:txBody>
          <a:bodyPr/>
          <a:lstStyle/>
          <a:p>
            <a:fld id="{72891C79-82D5-47AA-9EB4-145A5E1185D3}" type="slidenum">
              <a:rPr lang="en-US" smtClean="0"/>
              <a:pPr/>
              <a:t>32</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sr-Latn-CS"/>
              <a:t>Virtuelne zajednice</a:t>
            </a:r>
            <a:r>
              <a:rPr lang="en-US"/>
              <a:t> </a:t>
            </a:r>
          </a:p>
        </p:txBody>
      </p:sp>
      <p:sp>
        <p:nvSpPr>
          <p:cNvPr id="57347" name="Rectangle 3"/>
          <p:cNvSpPr>
            <a:spLocks noGrp="1" noChangeArrowheads="1"/>
          </p:cNvSpPr>
          <p:nvPr>
            <p:ph idx="1"/>
          </p:nvPr>
        </p:nvSpPr>
        <p:spPr/>
        <p:txBody>
          <a:bodyPr/>
          <a:lstStyle/>
          <a:p>
            <a:pPr>
              <a:lnSpc>
                <a:spcPct val="90000"/>
              </a:lnSpc>
            </a:pPr>
            <a:r>
              <a:rPr lang="sr-Latn-CS" sz="2800" dirty="0"/>
              <a:t>Virtuelne zajednice se definišu kao "kulturalne </a:t>
            </a:r>
            <a:r>
              <a:rPr lang="sr-Latn-CS" sz="2800" dirty="0" smtClean="0"/>
              <a:t>grupe koje </a:t>
            </a:r>
            <a:r>
              <a:rPr lang="sr-Latn-CS" sz="2800" dirty="0"/>
              <a:t>nastaju onda kada se dovoljno ljudi dovoljno često susreće u sajber-prostoru." (Howard Rheingold). </a:t>
            </a:r>
          </a:p>
          <a:p>
            <a:pPr>
              <a:lnSpc>
                <a:spcPct val="90000"/>
              </a:lnSpc>
            </a:pPr>
            <a:r>
              <a:rPr lang="sr-Latn-CS" sz="2800" dirty="0"/>
              <a:t>Javnim informacijama na bilo kom ličnom profilu, dostupnim u virtuelnim zajednicama, može pristupiti bilo ko sa Internet pristupom, pa je zato neophodno vrlo pažljivo izabrati informcije koje se plasiraju u okviru sajtova za druženje. </a:t>
            </a:r>
            <a:endParaRPr lang="sr-Latn-CS" sz="2800" dirty="0" smtClean="0"/>
          </a:p>
          <a:p>
            <a:pPr>
              <a:lnSpc>
                <a:spcPct val="90000"/>
              </a:lnSpc>
            </a:pPr>
            <a:r>
              <a:rPr lang="sr-Latn-CS" sz="2800" b="1" dirty="0" smtClean="0">
                <a:solidFill>
                  <a:srgbClr val="FF0000"/>
                </a:solidFill>
              </a:rPr>
              <a:t>Nije </a:t>
            </a:r>
            <a:r>
              <a:rPr lang="sr-Latn-CS" sz="2800" b="1" dirty="0">
                <a:solidFill>
                  <a:srgbClr val="FF0000"/>
                </a:solidFill>
              </a:rPr>
              <a:t>bezbedno </a:t>
            </a:r>
            <a:r>
              <a:rPr lang="sr-Latn-CS" sz="2800" dirty="0"/>
              <a:t>postavljati lične informacije kao što su: adresa, broj telefona, adresa škole isl.</a:t>
            </a:r>
            <a:endParaRPr lang="en-US" sz="2800" dirty="0"/>
          </a:p>
        </p:txBody>
      </p:sp>
      <p:sp>
        <p:nvSpPr>
          <p:cNvPr id="4" name="Slide Number Placeholder 3"/>
          <p:cNvSpPr>
            <a:spLocks noGrp="1"/>
          </p:cNvSpPr>
          <p:nvPr>
            <p:ph type="sldNum" sz="quarter" idx="12"/>
          </p:nvPr>
        </p:nvSpPr>
        <p:spPr/>
        <p:txBody>
          <a:bodyPr/>
          <a:lstStyle/>
          <a:p>
            <a:fld id="{72891C79-82D5-47AA-9EB4-145A5E1185D3}" type="slidenum">
              <a:rPr lang="en-US" smtClean="0"/>
              <a:pPr/>
              <a:t>33</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pl-PL"/>
              <a:t>Virtuelne zajednice</a:t>
            </a:r>
            <a:endParaRPr lang="en-US"/>
          </a:p>
        </p:txBody>
      </p:sp>
      <p:sp>
        <p:nvSpPr>
          <p:cNvPr id="58371" name="Rectangle 3"/>
          <p:cNvSpPr>
            <a:spLocks noGrp="1" noChangeArrowheads="1"/>
          </p:cNvSpPr>
          <p:nvPr>
            <p:ph idx="1"/>
          </p:nvPr>
        </p:nvSpPr>
        <p:spPr/>
        <p:txBody>
          <a:bodyPr>
            <a:normAutofit/>
          </a:bodyPr>
          <a:lstStyle/>
          <a:p>
            <a:pPr>
              <a:lnSpc>
                <a:spcPct val="80000"/>
              </a:lnSpc>
            </a:pPr>
            <a:r>
              <a:rPr lang="pl-PL" sz="2500" smtClean="0"/>
              <a:t>Zajednice </a:t>
            </a:r>
            <a:r>
              <a:rPr lang="pl-PL" sz="2500"/>
              <a:t>nastale u različitim segmentima sajber-prostora </a:t>
            </a:r>
            <a:r>
              <a:rPr lang="pl-PL" sz="2500" smtClean="0"/>
              <a:t>po nečemu </a:t>
            </a:r>
            <a:r>
              <a:rPr lang="pl-PL" sz="2500"/>
              <a:t>se razlikuju, ali su njihove osnovne karakteristike, one koje ih razlikuju od realnih zajednica, iste.</a:t>
            </a:r>
          </a:p>
          <a:p>
            <a:pPr>
              <a:lnSpc>
                <a:spcPct val="80000"/>
              </a:lnSpc>
            </a:pPr>
            <a:r>
              <a:rPr lang="pl-PL" sz="2500"/>
              <a:t>Neke od najpoznatijih domaćih virtuelnih zajednica su:</a:t>
            </a:r>
            <a:endParaRPr lang="en-US" sz="2500"/>
          </a:p>
          <a:p>
            <a:pPr lvl="1">
              <a:lnSpc>
                <a:spcPct val="80000"/>
              </a:lnSpc>
            </a:pPr>
            <a:r>
              <a:rPr lang="pl-PL" sz="2500" b="1"/>
              <a:t>www.elitesecurity.org</a:t>
            </a:r>
            <a:r>
              <a:rPr lang="pl-PL" sz="2500"/>
              <a:t> - namenjena razmeni znanja i informacija, upoznavanju i zabavi posetilaca čija su interesovanja vezana za računare i Internet. </a:t>
            </a:r>
            <a:endParaRPr lang="en-US" sz="2500"/>
          </a:p>
          <a:p>
            <a:pPr lvl="1">
              <a:lnSpc>
                <a:spcPct val="80000"/>
              </a:lnSpc>
            </a:pPr>
            <a:r>
              <a:rPr lang="pl-PL" sz="2500" b="1"/>
              <a:t>www.serbiancaffe.com </a:t>
            </a:r>
            <a:r>
              <a:rPr lang="pl-PL" sz="2500"/>
              <a:t>- mesto gde posetioci diskutuju, četuju, razmenjuju informacije...</a:t>
            </a:r>
            <a:endParaRPr lang="en-US" sz="2500"/>
          </a:p>
          <a:p>
            <a:pPr lvl="1">
              <a:lnSpc>
                <a:spcPct val="80000"/>
              </a:lnSpc>
            </a:pPr>
            <a:r>
              <a:rPr lang="pl-PL" sz="2500" b="1"/>
              <a:t>www.krstarica.com</a:t>
            </a:r>
            <a:r>
              <a:rPr lang="pl-PL" sz="2500"/>
              <a:t> - najposećeniji domaći sajt nudi posetiocima pričaonicu i </a:t>
            </a:r>
            <a:r>
              <a:rPr lang="pl-PL" sz="2500" smtClean="0"/>
              <a:t>forume.</a:t>
            </a:r>
            <a:endParaRPr lang="en-US" sz="2500"/>
          </a:p>
          <a:p>
            <a:pPr>
              <a:lnSpc>
                <a:spcPct val="80000"/>
              </a:lnSpc>
            </a:pPr>
            <a:endParaRPr lang="en-US" sz="2500"/>
          </a:p>
        </p:txBody>
      </p:sp>
      <p:sp>
        <p:nvSpPr>
          <p:cNvPr id="4" name="Slide Number Placeholder 3"/>
          <p:cNvSpPr>
            <a:spLocks noGrp="1"/>
          </p:cNvSpPr>
          <p:nvPr>
            <p:ph type="sldNum" sz="quarter" idx="12"/>
          </p:nvPr>
        </p:nvSpPr>
        <p:spPr/>
        <p:txBody>
          <a:bodyPr/>
          <a:lstStyle/>
          <a:p>
            <a:fld id="{72891C79-82D5-47AA-9EB4-145A5E1185D3}" type="slidenum">
              <a:rPr lang="en-US" smtClean="0"/>
              <a:pPr/>
              <a:t>34</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pl-PL" b="1"/>
              <a:t>Diskusione grupe</a:t>
            </a:r>
            <a:endParaRPr lang="en-US" b="1"/>
          </a:p>
        </p:txBody>
      </p:sp>
      <p:sp>
        <p:nvSpPr>
          <p:cNvPr id="59395" name="Rectangle 3"/>
          <p:cNvSpPr>
            <a:spLocks noGrp="1" noChangeArrowheads="1"/>
          </p:cNvSpPr>
          <p:nvPr>
            <p:ph idx="1"/>
          </p:nvPr>
        </p:nvSpPr>
        <p:spPr/>
        <p:txBody>
          <a:bodyPr/>
          <a:lstStyle/>
          <a:p>
            <a:r>
              <a:rPr lang="pl-PL" sz="2800" b="1"/>
              <a:t>Diskusione grupe </a:t>
            </a:r>
            <a:r>
              <a:rPr lang="pl-PL" sz="2800"/>
              <a:t>ili </a:t>
            </a:r>
            <a:r>
              <a:rPr lang="pl-PL" sz="2800" b="1"/>
              <a:t>Internet forumi </a:t>
            </a:r>
            <a:r>
              <a:rPr lang="pl-PL" sz="2800"/>
              <a:t>su asinhrone komunikacije koje se zasnivaju na raspravama o </a:t>
            </a:r>
            <a:r>
              <a:rPr lang="pl-PL" sz="2800" u="sng"/>
              <a:t>određenim temama </a:t>
            </a:r>
            <a:r>
              <a:rPr lang="pl-PL" sz="2800"/>
              <a:t>koje okupljaju ljude sa sličnim interesovanjima. </a:t>
            </a:r>
          </a:p>
          <a:p>
            <a:r>
              <a:rPr lang="pl-PL" sz="2800"/>
              <a:t>Teme koje su predmet diskusionih grupa uvek su klasifikovane u grupe, da bi korisnici što lakše mogli da dođu do onog šta ih zanima. </a:t>
            </a:r>
            <a:endParaRPr lang="pl-PL" sz="2800" smtClean="0"/>
          </a:p>
          <a:p>
            <a:r>
              <a:rPr lang="pl-PL" sz="2800" smtClean="0"/>
              <a:t>Poruke </a:t>
            </a:r>
            <a:r>
              <a:rPr lang="pl-PL" sz="2800"/>
              <a:t>su date hronološkim </a:t>
            </a:r>
            <a:r>
              <a:rPr lang="pl-PL" sz="2800" smtClean="0"/>
              <a:t>redosledom.</a:t>
            </a:r>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35</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pl-PL" b="1"/>
              <a:t>Diskusione grupe</a:t>
            </a:r>
            <a:endParaRPr lang="en-US" b="1"/>
          </a:p>
        </p:txBody>
      </p:sp>
      <p:sp>
        <p:nvSpPr>
          <p:cNvPr id="60419" name="Rectangle 3"/>
          <p:cNvSpPr>
            <a:spLocks noGrp="1" noChangeArrowheads="1"/>
          </p:cNvSpPr>
          <p:nvPr>
            <p:ph idx="1"/>
          </p:nvPr>
        </p:nvSpPr>
        <p:spPr/>
        <p:txBody>
          <a:bodyPr/>
          <a:lstStyle/>
          <a:p>
            <a:r>
              <a:rPr lang="pl-PL" sz="2000"/>
              <a:t>Forumi uglavnom omogućavaju neregistrovanim ili anonimnim posetiocima da čitaju diskusiju, ali za učestvovanje u forumu potrebna je besplatna registracija. Članovi, </a:t>
            </a:r>
            <a:r>
              <a:rPr lang="pl-PL" sz="2000" smtClean="0"/>
              <a:t>kada </a:t>
            </a:r>
            <a:r>
              <a:rPr lang="pl-PL" sz="2000"/>
              <a:t>se registruju, mogu da postavljaju nove teme, odgovaraju na postojeće teme i razmenjuju međusobno poruke.</a:t>
            </a:r>
            <a:endParaRPr lang="en-US" sz="2000"/>
          </a:p>
        </p:txBody>
      </p:sp>
      <p:pic>
        <p:nvPicPr>
          <p:cNvPr id="60420" name="Picture 4"/>
          <p:cNvPicPr>
            <a:picLocks noChangeAspect="1" noChangeArrowheads="1"/>
          </p:cNvPicPr>
          <p:nvPr/>
        </p:nvPicPr>
        <p:blipFill>
          <a:blip r:embed="rId2" cstate="print"/>
          <a:srcRect/>
          <a:stretch>
            <a:fillRect/>
          </a:stretch>
        </p:blipFill>
        <p:spPr bwMode="auto">
          <a:xfrm>
            <a:off x="3071802" y="3000371"/>
            <a:ext cx="4071966" cy="3218139"/>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72891C79-82D5-47AA-9EB4-145A5E1185D3}" type="slidenum">
              <a:rPr lang="en-US" smtClean="0"/>
              <a:pPr/>
              <a:t>36</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pl-PL"/>
              <a:t>Internet pričaonice</a:t>
            </a:r>
            <a:endParaRPr lang="en-US"/>
          </a:p>
        </p:txBody>
      </p:sp>
      <p:sp>
        <p:nvSpPr>
          <p:cNvPr id="61443" name="Rectangle 3"/>
          <p:cNvSpPr>
            <a:spLocks noGrp="1" noChangeArrowheads="1"/>
          </p:cNvSpPr>
          <p:nvPr>
            <p:ph idx="1"/>
          </p:nvPr>
        </p:nvSpPr>
        <p:spPr/>
        <p:txBody>
          <a:bodyPr>
            <a:normAutofit lnSpcReduction="10000"/>
          </a:bodyPr>
          <a:lstStyle/>
          <a:p>
            <a:pPr>
              <a:lnSpc>
                <a:spcPct val="80000"/>
              </a:lnSpc>
            </a:pPr>
            <a:r>
              <a:rPr lang="pl-PL" sz="3300" b="1"/>
              <a:t>Internet pričaonice </a:t>
            </a:r>
            <a:r>
              <a:rPr lang="pl-PL" sz="3300"/>
              <a:t>za razliku od diskusionih grupa predstavljaju sinhroni vid komunikacije.</a:t>
            </a:r>
          </a:p>
          <a:p>
            <a:pPr>
              <a:lnSpc>
                <a:spcPct val="80000"/>
              </a:lnSpc>
            </a:pPr>
            <a:r>
              <a:rPr lang="pl-PL" sz="3300"/>
              <a:t>Osim same komunikacije na Internetu, veoma je važan i način na koji učesnici sebe predstavljaju. Pre nego što počnu da ćaskaju, oni moraju da upišu </a:t>
            </a:r>
            <a:r>
              <a:rPr lang="pl-PL" sz="3300" b="1"/>
              <a:t>ime</a:t>
            </a:r>
            <a:r>
              <a:rPr lang="pl-PL" sz="3300"/>
              <a:t> koje će ih predstavljati i kojim će ih ostali učesnici oslovljavati. </a:t>
            </a:r>
            <a:endParaRPr lang="pl-PL" sz="3300" smtClean="0"/>
          </a:p>
          <a:p>
            <a:pPr>
              <a:lnSpc>
                <a:spcPct val="80000"/>
              </a:lnSpc>
            </a:pPr>
            <a:r>
              <a:rPr lang="pl-PL" sz="3300" smtClean="0"/>
              <a:t>Nije </a:t>
            </a:r>
            <a:r>
              <a:rPr lang="pl-PL" sz="3300"/>
              <a:t>dozvoljeno da u istoj pričaonici  istovremeno postoje dva ista imena. </a:t>
            </a:r>
            <a:endParaRPr lang="en-US" sz="3300"/>
          </a:p>
        </p:txBody>
      </p:sp>
      <p:sp>
        <p:nvSpPr>
          <p:cNvPr id="4" name="Slide Number Placeholder 3"/>
          <p:cNvSpPr>
            <a:spLocks noGrp="1"/>
          </p:cNvSpPr>
          <p:nvPr>
            <p:ph type="sldNum" sz="quarter" idx="12"/>
          </p:nvPr>
        </p:nvSpPr>
        <p:spPr/>
        <p:txBody>
          <a:bodyPr/>
          <a:lstStyle/>
          <a:p>
            <a:fld id="{72891C79-82D5-47AA-9EB4-145A5E1185D3}" type="slidenum">
              <a:rPr lang="en-US" smtClean="0"/>
              <a:pPr/>
              <a:t>37</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pl-PL"/>
              <a:t>Internet pričaonice</a:t>
            </a:r>
            <a:endParaRPr lang="en-US"/>
          </a:p>
        </p:txBody>
      </p:sp>
      <p:sp>
        <p:nvSpPr>
          <p:cNvPr id="62467" name="Rectangle 3"/>
          <p:cNvSpPr>
            <a:spLocks noGrp="1" noChangeArrowheads="1"/>
          </p:cNvSpPr>
          <p:nvPr>
            <p:ph idx="1"/>
          </p:nvPr>
        </p:nvSpPr>
        <p:spPr>
          <a:xfrm>
            <a:off x="457200" y="1600201"/>
            <a:ext cx="8229600" cy="1757362"/>
          </a:xfrm>
        </p:spPr>
        <p:txBody>
          <a:bodyPr>
            <a:noAutofit/>
          </a:bodyPr>
          <a:lstStyle/>
          <a:p>
            <a:r>
              <a:rPr lang="pl-PL" sz="2300"/>
              <a:t>Iako postoji mogućnost da učesnik odabere drugačije ime svaki put kad uđe u neku pričaonicu, često se dešava da učesnici koriste isto ime svaki put kad se uključe u razgovor. Na taj način oni postaju prepoznatljivi ostalim učesnicima i time se stvara osećaj virtuelne zajednice.</a:t>
            </a:r>
            <a:endParaRPr lang="en-US" sz="2300"/>
          </a:p>
        </p:txBody>
      </p:sp>
      <p:pic>
        <p:nvPicPr>
          <p:cNvPr id="62470" name="Picture 6"/>
          <p:cNvPicPr>
            <a:picLocks noChangeAspect="1" noChangeArrowheads="1"/>
          </p:cNvPicPr>
          <p:nvPr/>
        </p:nvPicPr>
        <p:blipFill>
          <a:blip r:embed="rId2" cstate="print"/>
          <a:srcRect/>
          <a:stretch>
            <a:fillRect/>
          </a:stretch>
        </p:blipFill>
        <p:spPr bwMode="auto">
          <a:xfrm>
            <a:off x="4071933" y="3216659"/>
            <a:ext cx="4714909" cy="3106354"/>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72891C79-82D5-47AA-9EB4-145A5E1185D3}" type="slidenum">
              <a:rPr lang="en-US" smtClean="0"/>
              <a:pPr/>
              <a:t>38</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pl-PL" b="1"/>
              <a:t>On-line računarske igre</a:t>
            </a:r>
            <a:r>
              <a:rPr lang="en-US"/>
              <a:t> </a:t>
            </a:r>
          </a:p>
        </p:txBody>
      </p:sp>
      <p:sp>
        <p:nvSpPr>
          <p:cNvPr id="63491" name="Rectangle 3"/>
          <p:cNvSpPr>
            <a:spLocks noGrp="1" noChangeArrowheads="1"/>
          </p:cNvSpPr>
          <p:nvPr>
            <p:ph idx="1"/>
          </p:nvPr>
        </p:nvSpPr>
        <p:spPr/>
        <p:txBody>
          <a:bodyPr/>
          <a:lstStyle/>
          <a:p>
            <a:pPr>
              <a:lnSpc>
                <a:spcPct val="90000"/>
              </a:lnSpc>
            </a:pPr>
            <a:r>
              <a:rPr lang="pl-PL" sz="2800"/>
              <a:t>On-line računarske igrice su igrice koje se igraju preko računarske mreže, prvenstveno preko  Interneta. </a:t>
            </a:r>
            <a:endParaRPr lang="pl-PL" sz="2800" smtClean="0"/>
          </a:p>
          <a:p>
            <a:pPr>
              <a:lnSpc>
                <a:spcPct val="90000"/>
              </a:lnSpc>
            </a:pPr>
            <a:r>
              <a:rPr lang="pl-PL" sz="2800" smtClean="0"/>
              <a:t>Ove </a:t>
            </a:r>
            <a:r>
              <a:rPr lang="pl-PL" sz="2800"/>
              <a:t>igrice mogu biti igrice za samo jednog korisnika i, mnogo češće, višekorisničke igrice koje mogu da okupe i na hiljade igrača. </a:t>
            </a:r>
            <a:endParaRPr lang="pl-PL" sz="2800" smtClean="0"/>
          </a:p>
          <a:p>
            <a:pPr>
              <a:lnSpc>
                <a:spcPct val="90000"/>
              </a:lnSpc>
            </a:pPr>
            <a:r>
              <a:rPr lang="pl-PL" sz="2800" smtClean="0"/>
              <a:t>D</a:t>
            </a:r>
            <a:r>
              <a:rPr lang="en-US" sz="2800" smtClean="0"/>
              <a:t>ele</a:t>
            </a:r>
            <a:r>
              <a:rPr lang="sr-Latn-RS" sz="2800" smtClean="0"/>
              <a:t> se</a:t>
            </a:r>
            <a:r>
              <a:rPr lang="en-US" sz="2800" smtClean="0"/>
              <a:t> </a:t>
            </a:r>
            <a:r>
              <a:rPr lang="en-US" sz="2800"/>
              <a:t>na:</a:t>
            </a:r>
          </a:p>
          <a:p>
            <a:pPr lvl="1">
              <a:lnSpc>
                <a:spcPct val="90000"/>
              </a:lnSpc>
            </a:pPr>
            <a:r>
              <a:rPr lang="en-US" sz="2400"/>
              <a:t>Akcione igrice,</a:t>
            </a:r>
          </a:p>
          <a:p>
            <a:pPr lvl="1">
              <a:lnSpc>
                <a:spcPct val="90000"/>
              </a:lnSpc>
            </a:pPr>
            <a:r>
              <a:rPr lang="en-US" sz="2400"/>
              <a:t>Avanture,</a:t>
            </a:r>
          </a:p>
          <a:p>
            <a:pPr lvl="1">
              <a:lnSpc>
                <a:spcPct val="90000"/>
              </a:lnSpc>
            </a:pPr>
            <a:r>
              <a:rPr lang="en-US" sz="2400"/>
              <a:t>Simulacije,</a:t>
            </a:r>
          </a:p>
          <a:p>
            <a:pPr lvl="1">
              <a:lnSpc>
                <a:spcPct val="90000"/>
              </a:lnSpc>
            </a:pPr>
            <a:r>
              <a:rPr lang="en-US" sz="2400"/>
              <a:t>Strategije…</a:t>
            </a:r>
          </a:p>
          <a:p>
            <a:pPr>
              <a:lnSpc>
                <a:spcPct val="90000"/>
              </a:lnSpc>
              <a:buFont typeface="Wingdings" pitchFamily="2" charset="2"/>
              <a:buNone/>
            </a:pPr>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39</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Autofit/>
          </a:bodyPr>
          <a:lstStyle/>
          <a:p>
            <a:pPr algn="ctr"/>
            <a:r>
              <a:rPr lang="en-US" sz="4700" b="1"/>
              <a:t>Elektronsko poslovanje</a:t>
            </a:r>
            <a:endParaRPr lang="hr-HR" sz="4700" b="1"/>
          </a:p>
        </p:txBody>
      </p:sp>
      <p:sp>
        <p:nvSpPr>
          <p:cNvPr id="4099" name="Rectangle 3"/>
          <p:cNvSpPr>
            <a:spLocks noGrp="1" noChangeArrowheads="1"/>
          </p:cNvSpPr>
          <p:nvPr>
            <p:ph idx="1"/>
          </p:nvPr>
        </p:nvSpPr>
        <p:spPr>
          <a:xfrm>
            <a:off x="457200" y="1500174"/>
            <a:ext cx="8229600" cy="3060700"/>
          </a:xfrm>
        </p:spPr>
        <p:txBody>
          <a:bodyPr/>
          <a:lstStyle/>
          <a:p>
            <a:pPr algn="just">
              <a:lnSpc>
                <a:spcPct val="80000"/>
              </a:lnSpc>
            </a:pPr>
            <a:r>
              <a:rPr lang="sr-Latn-CS" sz="2400" b="1" dirty="0"/>
              <a:t>Elektronsko </a:t>
            </a:r>
            <a:r>
              <a:rPr lang="sr-Latn-CS" sz="2400" b="1" dirty="0" smtClean="0"/>
              <a:t>poslovanje </a:t>
            </a:r>
            <a:r>
              <a:rPr lang="sr-Latn-CS" sz="2400" dirty="0" smtClean="0"/>
              <a:t>ili E-business </a:t>
            </a:r>
            <a:r>
              <a:rPr lang="sr-Latn-CS" sz="2400" dirty="0"/>
              <a:t>je opšti koncept koji obuhvata sve oblike poslovnih transakcija ili razmene informacija koje se izvode korišćenjem informacionih i komunikacionih tehnologija. </a:t>
            </a:r>
            <a:endParaRPr lang="en-US" sz="2400" dirty="0"/>
          </a:p>
          <a:p>
            <a:pPr algn="just">
              <a:lnSpc>
                <a:spcPct val="80000"/>
              </a:lnSpc>
            </a:pPr>
            <a:r>
              <a:rPr lang="sr-Latn-CS" sz="2400" dirty="0"/>
              <a:t>Elektronsko poslovanje jeste vođenje poslova na Internetu, što ne podrazumeva samo kupovinu i prodaju, već </a:t>
            </a:r>
            <a:r>
              <a:rPr lang="en-GB" sz="2400" dirty="0" err="1" smtClean="0"/>
              <a:t>i</a:t>
            </a:r>
            <a:r>
              <a:rPr lang="en-GB" sz="2400" dirty="0" smtClean="0"/>
              <a:t> </a:t>
            </a:r>
            <a:r>
              <a:rPr lang="sr-Latn-CS" sz="2400" dirty="0" smtClean="0"/>
              <a:t>organizaciju </a:t>
            </a:r>
            <a:r>
              <a:rPr lang="sr-Latn-CS" sz="2400" dirty="0"/>
              <a:t>poslovanja firme u on-line okruženju, organizovanje poslovne komunikacije prema klijentima i brigu o klijentima.</a:t>
            </a:r>
            <a:endParaRPr lang="hr-HR" sz="2400" dirty="0"/>
          </a:p>
        </p:txBody>
      </p:sp>
      <p:pic>
        <p:nvPicPr>
          <p:cNvPr id="83970" name="Picture 2" descr="Image result for E-business"/>
          <p:cNvPicPr>
            <a:picLocks noChangeAspect="1" noChangeArrowheads="1"/>
          </p:cNvPicPr>
          <p:nvPr/>
        </p:nvPicPr>
        <p:blipFill>
          <a:blip r:embed="rId2" cstate="print"/>
          <a:srcRect/>
          <a:stretch>
            <a:fillRect/>
          </a:stretch>
        </p:blipFill>
        <p:spPr bwMode="auto">
          <a:xfrm>
            <a:off x="4143371" y="4143380"/>
            <a:ext cx="4358929" cy="2571768"/>
          </a:xfrm>
          <a:prstGeom prst="rect">
            <a:avLst/>
          </a:prstGeom>
          <a:noFill/>
        </p:spPr>
      </p:pic>
      <p:sp>
        <p:nvSpPr>
          <p:cNvPr id="5" name="Slide Number Placeholder 4"/>
          <p:cNvSpPr>
            <a:spLocks noGrp="1"/>
          </p:cNvSpPr>
          <p:nvPr>
            <p:ph type="sldNum" sz="quarter" idx="12"/>
          </p:nvPr>
        </p:nvSpPr>
        <p:spPr/>
        <p:txBody>
          <a:bodyPr/>
          <a:lstStyle/>
          <a:p>
            <a:fld id="{72891C79-82D5-47AA-9EB4-145A5E1185D3}" type="slidenum">
              <a:rPr lang="en-US" smtClean="0"/>
              <a:pPr/>
              <a:t>4</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b="1"/>
              <a:t>Facebook</a:t>
            </a:r>
            <a:r>
              <a:rPr lang="en-US"/>
              <a:t> </a:t>
            </a:r>
          </a:p>
        </p:txBody>
      </p:sp>
      <p:sp>
        <p:nvSpPr>
          <p:cNvPr id="64515" name="Rectangle 3"/>
          <p:cNvSpPr>
            <a:spLocks noGrp="1" noChangeArrowheads="1"/>
          </p:cNvSpPr>
          <p:nvPr>
            <p:ph idx="1"/>
          </p:nvPr>
        </p:nvSpPr>
        <p:spPr/>
        <p:txBody>
          <a:bodyPr>
            <a:normAutofit lnSpcReduction="10000"/>
          </a:bodyPr>
          <a:lstStyle/>
          <a:p>
            <a:pPr algn="just"/>
            <a:r>
              <a:rPr lang="hr-HR" sz="2800"/>
              <a:t>Fejsbuk (</a:t>
            </a:r>
            <a:r>
              <a:rPr lang="hr-HR" sz="2800" b="1"/>
              <a:t>Facebook</a:t>
            </a:r>
            <a:r>
              <a:rPr lang="hr-HR" sz="2800"/>
              <a:t>) je virtuelna zajednica, društvena mreža zasnovana na Internetu, koju je </a:t>
            </a:r>
            <a:r>
              <a:rPr lang="hr-HR" sz="2800" b="1"/>
              <a:t>2004. godine </a:t>
            </a:r>
            <a:r>
              <a:rPr lang="hr-HR" sz="2800"/>
              <a:t>osnovao </a:t>
            </a:r>
            <a:r>
              <a:rPr lang="hr-HR" sz="2800" b="1"/>
              <a:t>Mark Zuckerberg</a:t>
            </a:r>
            <a:r>
              <a:rPr lang="hr-HR" sz="2800"/>
              <a:t>, student Harvarda. </a:t>
            </a:r>
            <a:endParaRPr lang="hr-HR" sz="2800" smtClean="0"/>
          </a:p>
          <a:p>
            <a:pPr algn="just"/>
            <a:r>
              <a:rPr lang="hr-HR" sz="2800" smtClean="0"/>
              <a:t>Na </a:t>
            </a:r>
            <a:r>
              <a:rPr lang="hr-HR" sz="2800"/>
              <a:t>početku, Fejsbuk je bio namenjen samo studentima Harvarda koji su tim putem mogli međusobno da komuniciraju i razmenjuju informacije (slika, video fajlova...). </a:t>
            </a:r>
            <a:endParaRPr lang="hr-HR" sz="2800" smtClean="0"/>
          </a:p>
          <a:p>
            <a:pPr algn="just"/>
            <a:r>
              <a:rPr lang="hr-HR" sz="2800" smtClean="0"/>
              <a:t>Kasnije</a:t>
            </a:r>
            <a:r>
              <a:rPr lang="hr-HR" sz="2800"/>
              <a:t>, mreži se priključuju mnogi univerziteti, škole i organizacije. </a:t>
            </a:r>
            <a:endParaRPr lang="hr-HR" sz="2800" smtClean="0"/>
          </a:p>
          <a:p>
            <a:pPr algn="just"/>
            <a:r>
              <a:rPr lang="hr-HR" sz="2800" smtClean="0"/>
              <a:t>Danas ima </a:t>
            </a:r>
            <a:r>
              <a:rPr lang="hr-HR" sz="2800"/>
              <a:t>oko </a:t>
            </a:r>
            <a:r>
              <a:rPr lang="hr-HR" sz="2800" smtClean="0"/>
              <a:t>2 milijardi korisnika</a:t>
            </a:r>
            <a:r>
              <a:rPr lang="hr-HR" sz="2800"/>
              <a:t>. </a:t>
            </a:r>
            <a:endParaRPr lang="en-US" sz="2800"/>
          </a:p>
        </p:txBody>
      </p:sp>
      <p:pic>
        <p:nvPicPr>
          <p:cNvPr id="64517" name="Picture 5" descr="Facebook New Logo (2015).svg"/>
          <p:cNvPicPr>
            <a:picLocks noChangeAspect="1" noChangeArrowheads="1"/>
          </p:cNvPicPr>
          <p:nvPr/>
        </p:nvPicPr>
        <p:blipFill>
          <a:blip r:embed="rId2" cstate="print"/>
          <a:srcRect/>
          <a:stretch>
            <a:fillRect/>
          </a:stretch>
        </p:blipFill>
        <p:spPr bwMode="auto">
          <a:xfrm>
            <a:off x="6072198" y="4929198"/>
            <a:ext cx="2857520" cy="1071570"/>
          </a:xfrm>
          <a:prstGeom prst="rect">
            <a:avLst/>
          </a:prstGeom>
          <a:noFill/>
        </p:spPr>
      </p:pic>
      <p:sp>
        <p:nvSpPr>
          <p:cNvPr id="5" name="Slide Number Placeholder 4"/>
          <p:cNvSpPr>
            <a:spLocks noGrp="1"/>
          </p:cNvSpPr>
          <p:nvPr>
            <p:ph type="sldNum" sz="quarter" idx="12"/>
          </p:nvPr>
        </p:nvSpPr>
        <p:spPr/>
        <p:txBody>
          <a:bodyPr/>
          <a:lstStyle/>
          <a:p>
            <a:fld id="{72891C79-82D5-47AA-9EB4-145A5E1185D3}" type="slidenum">
              <a:rPr lang="en-US" smtClean="0"/>
              <a:pPr/>
              <a:t>40</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mtClean="0"/>
              <a:t>Twitter</a:t>
            </a:r>
            <a:endParaRPr lang="en-GB"/>
          </a:p>
        </p:txBody>
      </p:sp>
      <p:sp>
        <p:nvSpPr>
          <p:cNvPr id="3" name="Content Placeholder 2"/>
          <p:cNvSpPr>
            <a:spLocks noGrp="1"/>
          </p:cNvSpPr>
          <p:nvPr>
            <p:ph idx="1"/>
          </p:nvPr>
        </p:nvSpPr>
        <p:spPr/>
        <p:txBody>
          <a:bodyPr/>
          <a:lstStyle/>
          <a:p>
            <a:r>
              <a:rPr lang="vi-VN" b="1">
                <a:latin typeface="Calibri" pitchFamily="34" charset="0"/>
              </a:rPr>
              <a:t>Tviter</a:t>
            </a:r>
            <a:r>
              <a:rPr lang="vi-VN">
                <a:latin typeface="Calibri" pitchFamily="34" charset="0"/>
              </a:rPr>
              <a:t> </a:t>
            </a:r>
            <a:r>
              <a:rPr lang="vi-VN" smtClean="0">
                <a:latin typeface="Calibri" pitchFamily="34" charset="0"/>
              </a:rPr>
              <a:t>je </a:t>
            </a:r>
            <a:r>
              <a:rPr lang="vi-VN">
                <a:latin typeface="Calibri" pitchFamily="34" charset="0"/>
              </a:rPr>
              <a:t>onlajn društvena mreža i mikro-blog usluga koja omogućava svojim korisnicima da šalju svoje i čitaju tuđe mikro-tekstualne unose, tzv. tvitove</a:t>
            </a:r>
            <a:r>
              <a:rPr lang="vi-VN" smtClean="0">
                <a:latin typeface="Calibri" pitchFamily="34" charset="0"/>
              </a:rPr>
              <a:t>.</a:t>
            </a:r>
            <a:endParaRPr lang="sr-Latn-RS" smtClean="0">
              <a:latin typeface="Calibri" pitchFamily="34" charset="0"/>
            </a:endParaRPr>
          </a:p>
          <a:p>
            <a:r>
              <a:rPr lang="sr-Latn-RS" smtClean="0">
                <a:latin typeface="Calibri" pitchFamily="34" charset="0"/>
              </a:rPr>
              <a:t>Pokrenut </a:t>
            </a:r>
            <a:r>
              <a:rPr lang="en-GB" smtClean="0">
                <a:latin typeface="Calibri" pitchFamily="34" charset="0"/>
              </a:rPr>
              <a:t>13. jul 2006.</a:t>
            </a:r>
            <a:endParaRPr lang="sr-Latn-RS" smtClean="0">
              <a:latin typeface="Calibri" pitchFamily="34" charset="0"/>
            </a:endParaRPr>
          </a:p>
          <a:p>
            <a:r>
              <a:rPr lang="sr-Latn-RS" smtClean="0">
                <a:latin typeface="Calibri" pitchFamily="34" charset="0"/>
              </a:rPr>
              <a:t>P</a:t>
            </a:r>
            <a:r>
              <a:rPr lang="sv-SE" smtClean="0">
                <a:latin typeface="Calibri" pitchFamily="34" charset="0"/>
              </a:rPr>
              <a:t>reko </a:t>
            </a:r>
            <a:r>
              <a:rPr lang="sv-SE">
                <a:latin typeface="Calibri" pitchFamily="34" charset="0"/>
              </a:rPr>
              <a:t>328 miliona </a:t>
            </a:r>
            <a:r>
              <a:rPr lang="sv-SE" smtClean="0">
                <a:latin typeface="Calibri" pitchFamily="34" charset="0"/>
              </a:rPr>
              <a:t>korisnika </a:t>
            </a:r>
            <a:r>
              <a:rPr lang="sv-SE">
                <a:latin typeface="Calibri" pitchFamily="34" charset="0"/>
              </a:rPr>
              <a:t>(jun 2017</a:t>
            </a:r>
            <a:r>
              <a:rPr lang="sv-SE" smtClean="0">
                <a:latin typeface="Calibri" pitchFamily="34" charset="0"/>
              </a:rPr>
              <a:t>)</a:t>
            </a:r>
            <a:r>
              <a:rPr lang="sr-Latn-RS" smtClean="0">
                <a:latin typeface="Calibri" pitchFamily="34" charset="0"/>
              </a:rPr>
              <a:t>.</a:t>
            </a:r>
            <a:endParaRPr lang="en-GB">
              <a:latin typeface="Calibri" pitchFamily="34" charset="0"/>
            </a:endParaRPr>
          </a:p>
        </p:txBody>
      </p:sp>
      <p:pic>
        <p:nvPicPr>
          <p:cNvPr id="114690" name="Picture 2" descr="Image result"/>
          <p:cNvPicPr>
            <a:picLocks noChangeAspect="1" noChangeArrowheads="1"/>
          </p:cNvPicPr>
          <p:nvPr/>
        </p:nvPicPr>
        <p:blipFill>
          <a:blip r:embed="rId2" cstate="print"/>
          <a:srcRect/>
          <a:stretch>
            <a:fillRect/>
          </a:stretch>
        </p:blipFill>
        <p:spPr bwMode="auto">
          <a:xfrm>
            <a:off x="6786578" y="5072074"/>
            <a:ext cx="1466850" cy="1190625"/>
          </a:xfrm>
          <a:prstGeom prst="rect">
            <a:avLst/>
          </a:prstGeom>
          <a:noFill/>
        </p:spPr>
      </p:pic>
      <p:sp>
        <p:nvSpPr>
          <p:cNvPr id="5" name="Slide Number Placeholder 4"/>
          <p:cNvSpPr>
            <a:spLocks noGrp="1"/>
          </p:cNvSpPr>
          <p:nvPr>
            <p:ph type="sldNum" sz="quarter" idx="12"/>
          </p:nvPr>
        </p:nvSpPr>
        <p:spPr/>
        <p:txBody>
          <a:bodyPr/>
          <a:lstStyle/>
          <a:p>
            <a:fld id="{72891C79-82D5-47AA-9EB4-145A5E1185D3}" type="slidenum">
              <a:rPr lang="en-US" smtClean="0"/>
              <a:pPr/>
              <a:t>41</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mtClean="0"/>
              <a:t>Instagram</a:t>
            </a:r>
            <a:endParaRPr lang="en-GB"/>
          </a:p>
        </p:txBody>
      </p:sp>
      <p:sp>
        <p:nvSpPr>
          <p:cNvPr id="3" name="Content Placeholder 2"/>
          <p:cNvSpPr>
            <a:spLocks noGrp="1"/>
          </p:cNvSpPr>
          <p:nvPr>
            <p:ph idx="1"/>
          </p:nvPr>
        </p:nvSpPr>
        <p:spPr/>
        <p:txBody>
          <a:bodyPr>
            <a:normAutofit fontScale="92500" lnSpcReduction="20000"/>
          </a:bodyPr>
          <a:lstStyle/>
          <a:p>
            <a:r>
              <a:rPr lang="vi-VN" dirty="0">
                <a:latin typeface="Calibri" pitchFamily="34" charset="0"/>
              </a:rPr>
              <a:t>Instagram je kreiran i pokrenut u oktobru 2010. godine. </a:t>
            </a:r>
            <a:endParaRPr lang="sr-Latn-RS" dirty="0" smtClean="0">
              <a:latin typeface="Calibri" pitchFamily="34" charset="0"/>
            </a:endParaRPr>
          </a:p>
          <a:p>
            <a:r>
              <a:rPr lang="en-GB" dirty="0" err="1" smtClean="0">
                <a:latin typeface="Calibri" pitchFamily="34" charset="0"/>
              </a:rPr>
              <a:t>Autori</a:t>
            </a:r>
            <a:r>
              <a:rPr lang="en-GB" dirty="0" smtClean="0">
                <a:latin typeface="Calibri" pitchFamily="34" charset="0"/>
              </a:rPr>
              <a:t> </a:t>
            </a:r>
            <a:r>
              <a:rPr lang="en-GB" dirty="0" err="1" smtClean="0">
                <a:latin typeface="Calibri" pitchFamily="34" charset="0"/>
              </a:rPr>
              <a:t>su</a:t>
            </a:r>
            <a:r>
              <a:rPr lang="en-GB" dirty="0" smtClean="0">
                <a:latin typeface="Calibri" pitchFamily="34" charset="0"/>
              </a:rPr>
              <a:t> </a:t>
            </a:r>
            <a:r>
              <a:rPr lang="en-GB" dirty="0" smtClean="0"/>
              <a:t>Kevin </a:t>
            </a:r>
            <a:r>
              <a:rPr lang="en-GB" dirty="0" err="1" smtClean="0"/>
              <a:t>Systrom</a:t>
            </a:r>
            <a:r>
              <a:rPr lang="en-GB" dirty="0" smtClean="0"/>
              <a:t> </a:t>
            </a:r>
            <a:r>
              <a:rPr lang="en-GB" dirty="0" err="1" smtClean="0"/>
              <a:t>i</a:t>
            </a:r>
            <a:r>
              <a:rPr lang="en-GB" dirty="0" smtClean="0"/>
              <a:t> Mike Krieger, p</a:t>
            </a:r>
            <a:r>
              <a:rPr lang="vi-VN" dirty="0" smtClean="0">
                <a:latin typeface="Calibri" pitchFamily="34" charset="0"/>
              </a:rPr>
              <a:t>rvobitno je bio namenjen samo za uređaje poput Ajfonova</a:t>
            </a:r>
            <a:r>
              <a:rPr lang="en-GB" dirty="0" smtClean="0">
                <a:latin typeface="Calibri" pitchFamily="34" charset="0"/>
              </a:rPr>
              <a:t> (</a:t>
            </a:r>
            <a:r>
              <a:rPr lang="en-GB" dirty="0" err="1" smtClean="0">
                <a:latin typeface="Calibri" pitchFamily="34" charset="0"/>
              </a:rPr>
              <a:t>iOS</a:t>
            </a:r>
            <a:r>
              <a:rPr lang="en-GB" dirty="0" smtClean="0">
                <a:latin typeface="Calibri" pitchFamily="34" charset="0"/>
              </a:rPr>
              <a:t> </a:t>
            </a:r>
            <a:r>
              <a:rPr lang="en-GB" dirty="0" err="1" smtClean="0">
                <a:latin typeface="Calibri" pitchFamily="34" charset="0"/>
              </a:rPr>
              <a:t>operativni</a:t>
            </a:r>
            <a:r>
              <a:rPr lang="en-GB" dirty="0" smtClean="0">
                <a:latin typeface="Calibri" pitchFamily="34" charset="0"/>
              </a:rPr>
              <a:t> </a:t>
            </a:r>
            <a:r>
              <a:rPr lang="en-GB" dirty="0" err="1" smtClean="0">
                <a:latin typeface="Calibri" pitchFamily="34" charset="0"/>
              </a:rPr>
              <a:t>sistem</a:t>
            </a:r>
            <a:r>
              <a:rPr lang="en-GB" dirty="0" smtClean="0">
                <a:latin typeface="Calibri" pitchFamily="34" charset="0"/>
              </a:rPr>
              <a:t>)</a:t>
            </a:r>
            <a:r>
              <a:rPr lang="vi-VN" dirty="0" smtClean="0">
                <a:latin typeface="Calibri" pitchFamily="34" charset="0"/>
              </a:rPr>
              <a:t>. </a:t>
            </a:r>
            <a:endParaRPr lang="sr-Latn-RS" dirty="0" smtClean="0">
              <a:latin typeface="Calibri" pitchFamily="34" charset="0"/>
            </a:endParaRPr>
          </a:p>
          <a:p>
            <a:r>
              <a:rPr lang="vi-VN" dirty="0" smtClean="0">
                <a:latin typeface="Calibri" pitchFamily="34" charset="0"/>
              </a:rPr>
              <a:t>2015</a:t>
            </a:r>
            <a:r>
              <a:rPr lang="vi-VN" dirty="0">
                <a:latin typeface="Calibri" pitchFamily="34" charset="0"/>
              </a:rPr>
              <a:t>. Fejsbuk je kupio Instagram za </a:t>
            </a:r>
            <a:r>
              <a:rPr lang="vi-VN" dirty="0" smtClean="0">
                <a:latin typeface="Calibri" pitchFamily="34" charset="0"/>
              </a:rPr>
              <a:t>jednu </a:t>
            </a:r>
            <a:r>
              <a:rPr lang="vi-VN" dirty="0">
                <a:latin typeface="Calibri" pitchFamily="34" charset="0"/>
              </a:rPr>
              <a:t>milijardu američkih dolara. </a:t>
            </a:r>
            <a:endParaRPr lang="sr-Latn-RS" dirty="0" smtClean="0">
              <a:latin typeface="Calibri" pitchFamily="34" charset="0"/>
            </a:endParaRPr>
          </a:p>
          <a:p>
            <a:r>
              <a:rPr lang="vi-VN" dirty="0" smtClean="0">
                <a:latin typeface="Calibri" pitchFamily="34" charset="0"/>
              </a:rPr>
              <a:t>U </a:t>
            </a:r>
            <a:r>
              <a:rPr lang="vi-VN" dirty="0">
                <a:latin typeface="Calibri" pitchFamily="34" charset="0"/>
              </a:rPr>
              <a:t>aprilu 2012. je postao dostupan i za uređaje sa Android operativnim </a:t>
            </a:r>
            <a:r>
              <a:rPr lang="vi-VN" dirty="0" smtClean="0">
                <a:latin typeface="Calibri" pitchFamily="34" charset="0"/>
              </a:rPr>
              <a:t>sistemom</a:t>
            </a:r>
            <a:r>
              <a:rPr lang="sr-Latn-RS" dirty="0" smtClean="0">
                <a:latin typeface="Calibri" pitchFamily="34" charset="0"/>
              </a:rPr>
              <a:t>.</a:t>
            </a:r>
          </a:p>
          <a:p>
            <a:r>
              <a:rPr lang="sr-Latn-RS" dirty="0" smtClean="0">
                <a:latin typeface="Calibri" pitchFamily="34" charset="0"/>
              </a:rPr>
              <a:t>P</a:t>
            </a:r>
            <a:r>
              <a:rPr lang="sv-SE" dirty="0" smtClean="0">
                <a:latin typeface="Calibri" pitchFamily="34" charset="0"/>
              </a:rPr>
              <a:t>reko 3</a:t>
            </a:r>
            <a:r>
              <a:rPr lang="sr-Latn-RS" dirty="0" smtClean="0">
                <a:latin typeface="Calibri" pitchFamily="34" charset="0"/>
              </a:rPr>
              <a:t>70</a:t>
            </a:r>
            <a:r>
              <a:rPr lang="sv-SE" dirty="0" smtClean="0">
                <a:latin typeface="Calibri" pitchFamily="34" charset="0"/>
              </a:rPr>
              <a:t> miliona korisnika</a:t>
            </a:r>
            <a:r>
              <a:rPr lang="sr-Latn-RS" dirty="0" smtClean="0">
                <a:latin typeface="Calibri" pitchFamily="34" charset="0"/>
              </a:rPr>
              <a:t>.</a:t>
            </a:r>
            <a:endParaRPr lang="en-GB" dirty="0" smtClean="0">
              <a:latin typeface="Calibri" pitchFamily="34" charset="0"/>
            </a:endParaRPr>
          </a:p>
          <a:p>
            <a:endParaRPr lang="sr-Latn-RS" dirty="0" smtClean="0">
              <a:latin typeface="Calibri" pitchFamily="34" charset="0"/>
            </a:endParaRPr>
          </a:p>
        </p:txBody>
      </p:sp>
      <p:pic>
        <p:nvPicPr>
          <p:cNvPr id="113668" name="Picture 4" descr="Instagram logo 2016.svg"/>
          <p:cNvPicPr>
            <a:picLocks noChangeAspect="1" noChangeArrowheads="1"/>
          </p:cNvPicPr>
          <p:nvPr/>
        </p:nvPicPr>
        <p:blipFill>
          <a:blip r:embed="rId2" cstate="print"/>
          <a:srcRect/>
          <a:stretch>
            <a:fillRect/>
          </a:stretch>
        </p:blipFill>
        <p:spPr bwMode="auto">
          <a:xfrm>
            <a:off x="7000892" y="5072074"/>
            <a:ext cx="1257300" cy="1257301"/>
          </a:xfrm>
          <a:prstGeom prst="rect">
            <a:avLst/>
          </a:prstGeom>
          <a:noFill/>
        </p:spPr>
      </p:pic>
      <p:sp>
        <p:nvSpPr>
          <p:cNvPr id="5" name="Slide Number Placeholder 4"/>
          <p:cNvSpPr>
            <a:spLocks noGrp="1"/>
          </p:cNvSpPr>
          <p:nvPr>
            <p:ph type="sldNum" sz="quarter" idx="12"/>
          </p:nvPr>
        </p:nvSpPr>
        <p:spPr/>
        <p:txBody>
          <a:bodyPr/>
          <a:lstStyle/>
          <a:p>
            <a:fld id="{72891C79-82D5-47AA-9EB4-145A5E1185D3}" type="slidenum">
              <a:rPr lang="en-US" smtClean="0"/>
              <a:pPr/>
              <a:t>42</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11560" y="2636912"/>
            <a:ext cx="7772400" cy="1470025"/>
          </a:xfrm>
        </p:spPr>
        <p:txBody>
          <a:bodyPr>
            <a:normAutofit/>
          </a:bodyPr>
          <a:lstStyle/>
          <a:p>
            <a:r>
              <a:rPr lang="en-US" sz="7700" dirty="0" smtClean="0"/>
              <a:t>GOOGLE</a:t>
            </a:r>
            <a:endParaRPr lang="en-US" sz="7700"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43</a:t>
            </a:fld>
            <a:endParaRPr lang="en-US"/>
          </a:p>
        </p:txBody>
      </p:sp>
      <p:pic>
        <p:nvPicPr>
          <p:cNvPr id="7" name="Picture 2" descr="Ð ÐµÐ·ÑÐ»ÑÐ°Ñ ÑÐ»Ð¸ÐºÐ° Ð·Ð° goog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3933056"/>
            <a:ext cx="6027365" cy="20719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a:t>
            </a:r>
            <a:endParaRPr lang="en-US" dirty="0"/>
          </a:p>
        </p:txBody>
      </p:sp>
      <p:sp>
        <p:nvSpPr>
          <p:cNvPr id="3" name="Content Placeholder 2"/>
          <p:cNvSpPr>
            <a:spLocks noGrp="1"/>
          </p:cNvSpPr>
          <p:nvPr>
            <p:ph idx="1"/>
          </p:nvPr>
        </p:nvSpPr>
        <p:spPr/>
        <p:txBody>
          <a:bodyPr>
            <a:normAutofit fontScale="77500" lnSpcReduction="20000"/>
          </a:bodyPr>
          <a:lstStyle/>
          <a:p>
            <a:endParaRPr lang="en-US" dirty="0" smtClean="0"/>
          </a:p>
          <a:p>
            <a:r>
              <a:rPr lang="en-US" dirty="0" err="1" smtClean="0"/>
              <a:t>Studenti</a:t>
            </a:r>
            <a:r>
              <a:rPr lang="en-US" dirty="0" smtClean="0"/>
              <a:t> Larry Page </a:t>
            </a:r>
            <a:r>
              <a:rPr lang="en-US" dirty="0" err="1" smtClean="0"/>
              <a:t>i</a:t>
            </a:r>
            <a:r>
              <a:rPr lang="en-US" dirty="0" smtClean="0"/>
              <a:t> Sergey </a:t>
            </a:r>
            <a:r>
              <a:rPr lang="en-US" dirty="0" err="1" smtClean="0"/>
              <a:t>Brin</a:t>
            </a:r>
            <a:r>
              <a:rPr lang="en-US" dirty="0" smtClean="0"/>
              <a:t> </a:t>
            </a:r>
            <a:r>
              <a:rPr lang="en-US" dirty="0" err="1" smtClean="0"/>
              <a:t>su</a:t>
            </a:r>
            <a:r>
              <a:rPr lang="en-US" dirty="0" smtClean="0"/>
              <a:t> 1996. </a:t>
            </a:r>
            <a:r>
              <a:rPr lang="en-US" dirty="0" err="1" smtClean="0"/>
              <a:t>godine</a:t>
            </a:r>
            <a:r>
              <a:rPr lang="en-US" dirty="0" smtClean="0"/>
              <a:t> </a:t>
            </a:r>
            <a:r>
              <a:rPr lang="en-US" dirty="0" err="1" smtClean="0"/>
              <a:t>napravili</a:t>
            </a:r>
            <a:r>
              <a:rPr lang="en-US" dirty="0" smtClean="0"/>
              <a:t> program </a:t>
            </a:r>
            <a:r>
              <a:rPr lang="en-US" dirty="0" err="1" smtClean="0"/>
              <a:t>za</a:t>
            </a:r>
            <a:r>
              <a:rPr lang="en-US" dirty="0" smtClean="0"/>
              <a:t> </a:t>
            </a:r>
            <a:r>
              <a:rPr lang="sr-Latn-RS" dirty="0" smtClean="0"/>
              <a:t>pretraživanje </a:t>
            </a:r>
            <a:r>
              <a:rPr lang="en-US" dirty="0" smtClean="0"/>
              <a:t>“</a:t>
            </a:r>
            <a:r>
              <a:rPr lang="en-US" dirty="0" err="1" smtClean="0"/>
              <a:t>BackRub</a:t>
            </a:r>
            <a:r>
              <a:rPr lang="en-US" dirty="0" smtClean="0"/>
              <a:t>” </a:t>
            </a:r>
            <a:endParaRPr lang="sr-Latn-RS" dirty="0" smtClean="0"/>
          </a:p>
          <a:p>
            <a:r>
              <a:rPr lang="sr-Latn-RS" dirty="0" smtClean="0"/>
              <a:t>Program je</a:t>
            </a:r>
            <a:r>
              <a:rPr lang="en-US" dirty="0" smtClean="0"/>
              <a:t> </a:t>
            </a:r>
            <a:r>
              <a:rPr lang="sr-Latn-RS" dirty="0" smtClean="0"/>
              <a:t>koristio</a:t>
            </a:r>
            <a:r>
              <a:rPr lang="en-US" dirty="0" smtClean="0"/>
              <a:t> </a:t>
            </a:r>
            <a:r>
              <a:rPr lang="sr-Latn-RS" dirty="0" smtClean="0"/>
              <a:t>linkove </a:t>
            </a:r>
            <a:r>
              <a:rPr lang="en-US" dirty="0" err="1" smtClean="0"/>
              <a:t>kako</a:t>
            </a:r>
            <a:r>
              <a:rPr lang="en-US" dirty="0" smtClean="0"/>
              <a:t> bi </a:t>
            </a:r>
            <a:r>
              <a:rPr lang="en-US" dirty="0" err="1" smtClean="0"/>
              <a:t>utvrdi</a:t>
            </a:r>
            <a:r>
              <a:rPr lang="sr-Latn-RS" dirty="0" smtClean="0"/>
              <a:t>o</a:t>
            </a:r>
            <a:r>
              <a:rPr lang="en-US" dirty="0" smtClean="0"/>
              <a:t> </a:t>
            </a:r>
            <a:r>
              <a:rPr lang="en-US" dirty="0" err="1" smtClean="0"/>
              <a:t>važnost</a:t>
            </a:r>
            <a:r>
              <a:rPr lang="en-US" dirty="0" smtClean="0"/>
              <a:t> </a:t>
            </a:r>
            <a:r>
              <a:rPr lang="en-US" dirty="0" err="1" smtClean="0"/>
              <a:t>pojedinačnih</a:t>
            </a:r>
            <a:r>
              <a:rPr lang="en-US" dirty="0" smtClean="0"/>
              <a:t> web-</a:t>
            </a:r>
            <a:r>
              <a:rPr lang="en-US" dirty="0" err="1" smtClean="0"/>
              <a:t>stranica</a:t>
            </a:r>
            <a:r>
              <a:rPr lang="en-US" dirty="0" smtClean="0"/>
              <a:t>. </a:t>
            </a:r>
            <a:endParaRPr lang="sr-Latn-RS" dirty="0" smtClean="0"/>
          </a:p>
          <a:p>
            <a:r>
              <a:rPr lang="en-US" dirty="0" smtClean="0"/>
              <a:t>Do 1998. </a:t>
            </a:r>
            <a:r>
              <a:rPr lang="en-US" dirty="0" err="1" smtClean="0"/>
              <a:t>godine</a:t>
            </a:r>
            <a:r>
              <a:rPr lang="en-US" dirty="0" smtClean="0"/>
              <a:t> </a:t>
            </a:r>
            <a:r>
              <a:rPr lang="en-US" dirty="0" err="1" smtClean="0"/>
              <a:t>formaliz</a:t>
            </a:r>
            <a:r>
              <a:rPr lang="sr-Latn-RS" dirty="0" smtClean="0"/>
              <a:t>ovali</a:t>
            </a:r>
            <a:r>
              <a:rPr lang="en-US" dirty="0" smtClean="0"/>
              <a:t> </a:t>
            </a:r>
            <a:r>
              <a:rPr lang="en-US" dirty="0" err="1" smtClean="0"/>
              <a:t>su</a:t>
            </a:r>
            <a:r>
              <a:rPr lang="en-US" dirty="0" smtClean="0"/>
              <a:t> </a:t>
            </a:r>
            <a:r>
              <a:rPr lang="en-US" dirty="0" err="1" smtClean="0"/>
              <a:t>svoj</a:t>
            </a:r>
            <a:r>
              <a:rPr lang="en-US" dirty="0" smtClean="0"/>
              <a:t> </a:t>
            </a:r>
            <a:r>
              <a:rPr lang="en-US" dirty="0" err="1" smtClean="0"/>
              <a:t>rad</a:t>
            </a:r>
            <a:r>
              <a:rPr lang="en-US" dirty="0" smtClean="0"/>
              <a:t> </a:t>
            </a:r>
            <a:r>
              <a:rPr lang="en-US" dirty="0" err="1" smtClean="0"/>
              <a:t>osnivajući</a:t>
            </a:r>
            <a:r>
              <a:rPr lang="en-US" dirty="0" smtClean="0"/>
              <a:t> </a:t>
            </a:r>
            <a:r>
              <a:rPr lang="sr-Latn-RS" dirty="0" smtClean="0"/>
              <a:t>firmu </a:t>
            </a:r>
            <a:r>
              <a:rPr lang="en-US" dirty="0" err="1" smtClean="0"/>
              <a:t>koju</a:t>
            </a:r>
            <a:r>
              <a:rPr lang="en-US" dirty="0" smtClean="0"/>
              <a:t> </a:t>
            </a:r>
            <a:r>
              <a:rPr lang="en-US" dirty="0" err="1" smtClean="0"/>
              <a:t>danas</a:t>
            </a:r>
            <a:r>
              <a:rPr lang="en-US" dirty="0" smtClean="0"/>
              <a:t> </a:t>
            </a:r>
            <a:r>
              <a:rPr lang="en-US" dirty="0" err="1" smtClean="0"/>
              <a:t>poznajemo</a:t>
            </a:r>
            <a:r>
              <a:rPr lang="en-US" dirty="0" smtClean="0"/>
              <a:t> </a:t>
            </a:r>
            <a:r>
              <a:rPr lang="en-US" dirty="0" err="1" smtClean="0"/>
              <a:t>kao</a:t>
            </a:r>
            <a:r>
              <a:rPr lang="en-US" dirty="0" smtClean="0"/>
              <a:t> Google. </a:t>
            </a:r>
            <a:endParaRPr lang="sr-Latn-RS" dirty="0" smtClean="0"/>
          </a:p>
          <a:p>
            <a:r>
              <a:rPr lang="en-US" dirty="0" err="1" smtClean="0"/>
              <a:t>Najpopularnija</a:t>
            </a:r>
            <a:r>
              <a:rPr lang="en-US" dirty="0" smtClean="0"/>
              <a:t> </a:t>
            </a:r>
            <a:r>
              <a:rPr lang="en-US" dirty="0" err="1" smtClean="0"/>
              <a:t>usluga</a:t>
            </a:r>
            <a:r>
              <a:rPr lang="en-US" dirty="0" smtClean="0"/>
              <a:t> Google</a:t>
            </a:r>
            <a:r>
              <a:rPr lang="sr-Latn-RS" dirty="0" smtClean="0"/>
              <a:t>-a</a:t>
            </a:r>
            <a:r>
              <a:rPr lang="en-US" dirty="0" smtClean="0"/>
              <a:t> </a:t>
            </a:r>
            <a:r>
              <a:rPr lang="sr-Latn-RS" dirty="0" smtClean="0"/>
              <a:t>bio je </a:t>
            </a:r>
            <a:r>
              <a:rPr lang="en-US" dirty="0" smtClean="0"/>
              <a:t>Google </a:t>
            </a:r>
            <a:r>
              <a:rPr lang="sr-Latn-RS" dirty="0" smtClean="0"/>
              <a:t>pretraživač</a:t>
            </a:r>
            <a:r>
              <a:rPr lang="en-US" dirty="0" smtClean="0"/>
              <a:t>. </a:t>
            </a:r>
            <a:endParaRPr lang="sr-Latn-RS" dirty="0" smtClean="0"/>
          </a:p>
          <a:p>
            <a:r>
              <a:rPr lang="en-US" dirty="0" err="1" smtClean="0"/>
              <a:t>Proširenjem</a:t>
            </a:r>
            <a:r>
              <a:rPr lang="en-US" dirty="0" smtClean="0"/>
              <a:t> </a:t>
            </a:r>
            <a:r>
              <a:rPr lang="en-US" dirty="0" err="1" smtClean="0"/>
              <a:t>mogućnosti</a:t>
            </a:r>
            <a:r>
              <a:rPr lang="en-US" dirty="0" smtClean="0"/>
              <a:t> </a:t>
            </a:r>
            <a:r>
              <a:rPr lang="en-US" dirty="0" err="1" smtClean="0"/>
              <a:t>koriš</a:t>
            </a:r>
            <a:r>
              <a:rPr lang="sr-Latn-RS" dirty="0" smtClean="0"/>
              <a:t>ć</a:t>
            </a:r>
            <a:r>
              <a:rPr lang="en-US" dirty="0" err="1" smtClean="0"/>
              <a:t>enja</a:t>
            </a:r>
            <a:r>
              <a:rPr lang="en-US" dirty="0" smtClean="0"/>
              <a:t> </a:t>
            </a:r>
            <a:r>
              <a:rPr lang="en-US" dirty="0" err="1" smtClean="0"/>
              <a:t>i</a:t>
            </a:r>
            <a:r>
              <a:rPr lang="en-US" dirty="0" smtClean="0"/>
              <a:t> </a:t>
            </a:r>
            <a:r>
              <a:rPr lang="en-US" dirty="0" err="1" smtClean="0"/>
              <a:t>usluga</a:t>
            </a:r>
            <a:r>
              <a:rPr lang="en-US" dirty="0" smtClean="0"/>
              <a:t> </a:t>
            </a:r>
            <a:r>
              <a:rPr lang="en-US" dirty="0" err="1" smtClean="0"/>
              <a:t>koje</a:t>
            </a:r>
            <a:r>
              <a:rPr lang="en-US" dirty="0" smtClean="0"/>
              <a:t> </a:t>
            </a:r>
            <a:r>
              <a:rPr lang="en-US" dirty="0" err="1" smtClean="0"/>
              <a:t>su</a:t>
            </a:r>
            <a:r>
              <a:rPr lang="en-US" dirty="0" smtClean="0"/>
              <a:t> bile </a:t>
            </a:r>
            <a:r>
              <a:rPr lang="en-US" dirty="0" err="1" smtClean="0"/>
              <a:t>dostupne</a:t>
            </a:r>
            <a:r>
              <a:rPr lang="en-US" dirty="0" smtClean="0"/>
              <a:t> </a:t>
            </a:r>
            <a:r>
              <a:rPr lang="en-US" dirty="0" err="1" smtClean="0"/>
              <a:t>svakoj</a:t>
            </a:r>
            <a:r>
              <a:rPr lang="en-US" dirty="0" smtClean="0"/>
              <a:t> </a:t>
            </a:r>
            <a:r>
              <a:rPr lang="en-US" dirty="0" err="1" smtClean="0"/>
              <a:t>osobi</a:t>
            </a:r>
            <a:r>
              <a:rPr lang="en-US" dirty="0" smtClean="0"/>
              <a:t>, </a:t>
            </a:r>
            <a:r>
              <a:rPr lang="en-US" dirty="0" err="1" smtClean="0"/>
              <a:t>broj</a:t>
            </a:r>
            <a:r>
              <a:rPr lang="en-US" dirty="0" smtClean="0"/>
              <a:t> </a:t>
            </a:r>
            <a:r>
              <a:rPr lang="en-US" dirty="0" err="1" smtClean="0"/>
              <a:t>korisnika</a:t>
            </a:r>
            <a:r>
              <a:rPr lang="en-US" dirty="0" smtClean="0"/>
              <a:t> s </a:t>
            </a:r>
            <a:r>
              <a:rPr lang="en-US" dirty="0" err="1" smtClean="0"/>
              <a:t>vremenom</a:t>
            </a:r>
            <a:r>
              <a:rPr lang="en-US" dirty="0" smtClean="0"/>
              <a:t> se </a:t>
            </a:r>
            <a:r>
              <a:rPr lang="en-US" dirty="0" err="1" smtClean="0"/>
              <a:t>sve</a:t>
            </a:r>
            <a:r>
              <a:rPr lang="en-US" dirty="0" smtClean="0"/>
              <a:t> </a:t>
            </a:r>
            <a:r>
              <a:rPr lang="en-US" dirty="0" err="1" smtClean="0"/>
              <a:t>više</a:t>
            </a:r>
            <a:r>
              <a:rPr lang="en-US" dirty="0" smtClean="0"/>
              <a:t> </a:t>
            </a:r>
            <a:r>
              <a:rPr lang="en-US" dirty="0" err="1" smtClean="0"/>
              <a:t>povećavao</a:t>
            </a:r>
            <a:r>
              <a:rPr lang="en-US" dirty="0" smtClean="0"/>
              <a:t>, a Google </a:t>
            </a:r>
            <a:r>
              <a:rPr lang="sr-Latn-RS" dirty="0" smtClean="0"/>
              <a:t>pretraživač </a:t>
            </a:r>
            <a:r>
              <a:rPr lang="en-US" dirty="0" smtClean="0"/>
              <a:t>je </a:t>
            </a:r>
            <a:r>
              <a:rPr lang="sr-Latn-RS" dirty="0" smtClean="0"/>
              <a:t>postao najkorišćenija alatka </a:t>
            </a:r>
            <a:r>
              <a:rPr lang="en-US" dirty="0" err="1" smtClean="0"/>
              <a:t>na</a:t>
            </a:r>
            <a:r>
              <a:rPr lang="en-US" dirty="0" smtClean="0"/>
              <a:t> </a:t>
            </a:r>
            <a:r>
              <a:rPr lang="en-US" dirty="0" err="1" smtClean="0"/>
              <a:t>internetu</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Ime</a:t>
            </a:r>
            <a:endParaRPr lang="en-US" dirty="0"/>
          </a:p>
        </p:txBody>
      </p:sp>
      <p:sp>
        <p:nvSpPr>
          <p:cNvPr id="3" name="Content Placeholder 2"/>
          <p:cNvSpPr>
            <a:spLocks noGrp="1"/>
          </p:cNvSpPr>
          <p:nvPr>
            <p:ph idx="1"/>
          </p:nvPr>
        </p:nvSpPr>
        <p:spPr/>
        <p:txBody>
          <a:bodyPr>
            <a:normAutofit fontScale="92500" lnSpcReduction="20000"/>
          </a:bodyPr>
          <a:lstStyle/>
          <a:p>
            <a:r>
              <a:rPr lang="pl-PL" b="1" dirty="0" smtClean="0"/>
              <a:t>Googol</a:t>
            </a:r>
            <a:r>
              <a:rPr lang="pl-PL" dirty="0" smtClean="0"/>
              <a:t> je matematički naziv za broj jedan, iza kojeg stoji</a:t>
            </a:r>
            <a:r>
              <a:rPr lang="en-US" dirty="0" smtClean="0"/>
              <a:t> </a:t>
            </a:r>
            <a:r>
              <a:rPr lang="pl-PL" dirty="0" smtClean="0"/>
              <a:t>niz od 100 nula.</a:t>
            </a:r>
            <a:endParaRPr lang="en-US" dirty="0" smtClean="0"/>
          </a:p>
          <a:p>
            <a:r>
              <a:rPr lang="en-US" dirty="0" err="1" smtClean="0"/>
              <a:t>Pejdž</a:t>
            </a:r>
            <a:r>
              <a:rPr lang="en-US" dirty="0" smtClean="0"/>
              <a:t> </a:t>
            </a:r>
            <a:r>
              <a:rPr lang="en-US" dirty="0" err="1" smtClean="0"/>
              <a:t>i</a:t>
            </a:r>
            <a:r>
              <a:rPr lang="en-US" dirty="0" smtClean="0"/>
              <a:t> </a:t>
            </a:r>
            <a:r>
              <a:rPr lang="en-US" dirty="0" err="1" smtClean="0"/>
              <a:t>Brin</a:t>
            </a:r>
            <a:r>
              <a:rPr lang="en-US" dirty="0" smtClean="0"/>
              <a:t> </a:t>
            </a:r>
            <a:r>
              <a:rPr lang="en-US" dirty="0" err="1" smtClean="0"/>
              <a:t>bili</a:t>
            </a:r>
            <a:r>
              <a:rPr lang="en-US" dirty="0" smtClean="0"/>
              <a:t> </a:t>
            </a:r>
            <a:r>
              <a:rPr lang="en-US" dirty="0" err="1" smtClean="0"/>
              <a:t>su</a:t>
            </a:r>
            <a:r>
              <a:rPr lang="en-US" dirty="0" smtClean="0"/>
              <a:t> </a:t>
            </a:r>
            <a:r>
              <a:rPr lang="en-US" dirty="0" err="1" smtClean="0"/>
              <a:t>primorani</a:t>
            </a:r>
            <a:r>
              <a:rPr lang="en-US" dirty="0" smtClean="0"/>
              <a:t> </a:t>
            </a:r>
            <a:r>
              <a:rPr lang="en-US" dirty="0" err="1" smtClean="0"/>
              <a:t>da</a:t>
            </a:r>
            <a:r>
              <a:rPr lang="en-US" dirty="0" smtClean="0"/>
              <a:t> </a:t>
            </a:r>
            <a:r>
              <a:rPr lang="en-US" dirty="0" err="1" smtClean="0"/>
              <a:t>izmene</a:t>
            </a:r>
            <a:r>
              <a:rPr lang="en-US" dirty="0" smtClean="0"/>
              <a:t> </a:t>
            </a:r>
            <a:r>
              <a:rPr lang="en-US" b="1" dirty="0" smtClean="0"/>
              <a:t>Googol</a:t>
            </a:r>
            <a:r>
              <a:rPr lang="en-US" dirty="0" smtClean="0"/>
              <a:t> </a:t>
            </a:r>
            <a:r>
              <a:rPr lang="en-US" dirty="0" err="1" smtClean="0"/>
              <a:t>pojam</a:t>
            </a:r>
            <a:r>
              <a:rPr lang="en-US" dirty="0" smtClean="0"/>
              <a:t>, </a:t>
            </a:r>
            <a:r>
              <a:rPr lang="en-US" dirty="0" err="1" smtClean="0"/>
              <a:t>jer</a:t>
            </a:r>
            <a:r>
              <a:rPr lang="en-US" dirty="0" smtClean="0"/>
              <a:t> je </a:t>
            </a:r>
            <a:r>
              <a:rPr lang="en-US" dirty="0" err="1" smtClean="0"/>
              <a:t>taj</a:t>
            </a:r>
            <a:r>
              <a:rPr lang="en-US" dirty="0" smtClean="0"/>
              <a:t> </a:t>
            </a:r>
            <a:r>
              <a:rPr lang="en-US" dirty="0" err="1" smtClean="0"/>
              <a:t>domen</a:t>
            </a:r>
            <a:r>
              <a:rPr lang="en-US" dirty="0" smtClean="0"/>
              <a:t> </a:t>
            </a:r>
            <a:r>
              <a:rPr lang="en-US" dirty="0" err="1" smtClean="0"/>
              <a:t>na</a:t>
            </a:r>
            <a:r>
              <a:rPr lang="en-US" dirty="0" smtClean="0"/>
              <a:t> </a:t>
            </a:r>
            <a:r>
              <a:rPr lang="en-US" dirty="0" err="1" smtClean="0"/>
              <a:t>internetu</a:t>
            </a:r>
            <a:r>
              <a:rPr lang="en-US" dirty="0" smtClean="0"/>
              <a:t> </a:t>
            </a:r>
            <a:r>
              <a:rPr lang="en-US" dirty="0" err="1" smtClean="0"/>
              <a:t>već</a:t>
            </a:r>
            <a:r>
              <a:rPr lang="en-US" dirty="0" smtClean="0"/>
              <a:t> bio </a:t>
            </a:r>
            <a:r>
              <a:rPr lang="en-US" dirty="0" err="1" smtClean="0"/>
              <a:t>zauzet</a:t>
            </a:r>
            <a:endParaRPr lang="en-US" dirty="0" smtClean="0"/>
          </a:p>
          <a:p>
            <a:r>
              <a:rPr lang="en-US" dirty="0" err="1" smtClean="0"/>
              <a:t>Reč</a:t>
            </a:r>
            <a:r>
              <a:rPr lang="en-US" dirty="0" smtClean="0"/>
              <a:t> Googol (</a:t>
            </a:r>
            <a:r>
              <a:rPr lang="en-US" dirty="0" err="1" smtClean="0"/>
              <a:t>i</a:t>
            </a:r>
            <a:r>
              <a:rPr lang="en-US" dirty="0" smtClean="0"/>
              <a:t> </a:t>
            </a:r>
            <a:r>
              <a:rPr lang="en-US" dirty="0" err="1" smtClean="0"/>
              <a:t>njen</a:t>
            </a:r>
            <a:r>
              <a:rPr lang="en-US" dirty="0" smtClean="0"/>
              <a:t> </a:t>
            </a:r>
            <a:r>
              <a:rPr lang="en-US" dirty="0" err="1" smtClean="0"/>
              <a:t>derivat</a:t>
            </a:r>
            <a:r>
              <a:rPr lang="en-US" dirty="0" smtClean="0"/>
              <a:t> Google) je </a:t>
            </a:r>
            <a:r>
              <a:rPr lang="en-US" dirty="0" err="1" smtClean="0"/>
              <a:t>bila</a:t>
            </a:r>
            <a:r>
              <a:rPr lang="en-US" dirty="0" smtClean="0"/>
              <a:t> </a:t>
            </a:r>
            <a:r>
              <a:rPr lang="en-US" dirty="0" err="1" smtClean="0"/>
              <a:t>kao</a:t>
            </a:r>
            <a:r>
              <a:rPr lang="en-US" dirty="0" smtClean="0"/>
              <a:t> </a:t>
            </a:r>
            <a:r>
              <a:rPr lang="en-US" dirty="0" err="1" smtClean="0"/>
              <a:t>stvorena</a:t>
            </a:r>
            <a:r>
              <a:rPr lang="en-US" dirty="0" smtClean="0"/>
              <a:t> </a:t>
            </a:r>
            <a:r>
              <a:rPr lang="en-US" dirty="0" err="1" smtClean="0"/>
              <a:t>za</a:t>
            </a:r>
            <a:r>
              <a:rPr lang="en-US" dirty="0" smtClean="0"/>
              <a:t> </a:t>
            </a:r>
            <a:r>
              <a:rPr lang="en-US" dirty="0" err="1" smtClean="0"/>
              <a:t>Pejdža</a:t>
            </a:r>
            <a:r>
              <a:rPr lang="en-US" dirty="0" smtClean="0"/>
              <a:t> </a:t>
            </a:r>
            <a:r>
              <a:rPr lang="en-US" dirty="0" err="1" smtClean="0"/>
              <a:t>i</a:t>
            </a:r>
            <a:r>
              <a:rPr lang="en-US" dirty="0" smtClean="0"/>
              <a:t> </a:t>
            </a:r>
            <a:r>
              <a:rPr lang="en-US" dirty="0" err="1" smtClean="0"/>
              <a:t>Brina</a:t>
            </a:r>
            <a:r>
              <a:rPr lang="en-US" dirty="0" smtClean="0"/>
              <a:t>, </a:t>
            </a:r>
            <a:r>
              <a:rPr lang="en-US" dirty="0" err="1" smtClean="0"/>
              <a:t>jer</a:t>
            </a:r>
            <a:r>
              <a:rPr lang="en-US" dirty="0" smtClean="0"/>
              <a:t> je </a:t>
            </a:r>
            <a:r>
              <a:rPr lang="en-US" dirty="0" err="1" smtClean="0"/>
              <a:t>savršeno</a:t>
            </a:r>
            <a:r>
              <a:rPr lang="en-US" dirty="0" smtClean="0"/>
              <a:t> </a:t>
            </a:r>
            <a:r>
              <a:rPr lang="en-US" dirty="0" err="1" smtClean="0"/>
              <a:t>preslikavala</a:t>
            </a:r>
            <a:r>
              <a:rPr lang="en-US" dirty="0" smtClean="0"/>
              <a:t> </a:t>
            </a:r>
            <a:r>
              <a:rPr lang="en-US" dirty="0" err="1" smtClean="0"/>
              <a:t>značenje</a:t>
            </a:r>
            <a:r>
              <a:rPr lang="en-US" dirty="0" smtClean="0"/>
              <a:t> </a:t>
            </a:r>
            <a:r>
              <a:rPr lang="en-US" dirty="0" err="1" smtClean="0"/>
              <a:t>njihovog</a:t>
            </a:r>
            <a:r>
              <a:rPr lang="en-US" dirty="0" smtClean="0"/>
              <a:t> internet </a:t>
            </a:r>
            <a:r>
              <a:rPr lang="en-US" dirty="0" err="1" smtClean="0"/>
              <a:t>pretraživača</a:t>
            </a:r>
            <a:r>
              <a:rPr lang="en-US" dirty="0" smtClean="0"/>
              <a:t> - </a:t>
            </a:r>
            <a:r>
              <a:rPr lang="en-US" dirty="0" err="1" smtClean="0"/>
              <a:t>sortiranje</a:t>
            </a:r>
            <a:r>
              <a:rPr lang="en-US" dirty="0" smtClean="0"/>
              <a:t> </a:t>
            </a:r>
            <a:r>
              <a:rPr lang="en-US" dirty="0" err="1" smtClean="0"/>
              <a:t>i</a:t>
            </a:r>
            <a:r>
              <a:rPr lang="en-US" dirty="0" smtClean="0"/>
              <a:t> </a:t>
            </a:r>
            <a:r>
              <a:rPr lang="en-US" dirty="0" err="1" smtClean="0"/>
              <a:t>pronalaženje</a:t>
            </a:r>
            <a:r>
              <a:rPr lang="en-US" dirty="0" smtClean="0"/>
              <a:t> </a:t>
            </a:r>
            <a:r>
              <a:rPr lang="en-US" dirty="0" err="1" smtClean="0"/>
              <a:t>velikog</a:t>
            </a:r>
            <a:r>
              <a:rPr lang="en-US" dirty="0" smtClean="0"/>
              <a:t> </a:t>
            </a:r>
            <a:r>
              <a:rPr lang="en-US" dirty="0" err="1" smtClean="0"/>
              <a:t>broja</a:t>
            </a:r>
            <a:r>
              <a:rPr lang="en-US" dirty="0" smtClean="0"/>
              <a:t> </a:t>
            </a:r>
            <a:r>
              <a:rPr lang="en-US" dirty="0" err="1" smtClean="0"/>
              <a:t>informacija</a:t>
            </a:r>
            <a:r>
              <a:rPr lang="en-US" dirty="0" smtClean="0"/>
              <a:t>, </a:t>
            </a:r>
            <a:r>
              <a:rPr lang="en-US" dirty="0" err="1" smtClean="0"/>
              <a:t>činjenica</a:t>
            </a:r>
            <a:r>
              <a:rPr lang="en-US" dirty="0" smtClean="0"/>
              <a:t>, </a:t>
            </a:r>
            <a:r>
              <a:rPr lang="en-US" dirty="0" err="1" smtClean="0"/>
              <a:t>sajtova</a:t>
            </a:r>
            <a:r>
              <a:rPr lang="en-US" dirty="0" smtClean="0"/>
              <a:t>, </a:t>
            </a:r>
            <a:r>
              <a:rPr lang="en-US" dirty="0" err="1" smtClean="0"/>
              <a:t>slika</a:t>
            </a:r>
            <a:r>
              <a:rPr lang="en-US" dirty="0" smtClean="0"/>
              <a:t>, </a:t>
            </a:r>
            <a:r>
              <a:rPr lang="en-US" dirty="0" err="1" smtClean="0"/>
              <a:t>fajlova</a:t>
            </a:r>
            <a:r>
              <a:rPr lang="en-US" dirty="0" smtClean="0"/>
              <a:t>, </a:t>
            </a:r>
            <a:r>
              <a:rPr lang="en-US" dirty="0" err="1" smtClean="0"/>
              <a:t>brojeva</a:t>
            </a:r>
            <a:r>
              <a:rPr lang="en-US" dirty="0" smtClean="0"/>
              <a:t> </a:t>
            </a:r>
            <a:r>
              <a:rPr lang="en-US" dirty="0" err="1" smtClean="0"/>
              <a:t>i</a:t>
            </a:r>
            <a:r>
              <a:rPr lang="en-US" dirty="0" smtClean="0"/>
              <a:t> </a:t>
            </a:r>
            <a:r>
              <a:rPr lang="en-US" dirty="0" err="1" smtClean="0"/>
              <a:t>drugih</a:t>
            </a:r>
            <a:r>
              <a:rPr lang="en-US" dirty="0" smtClean="0"/>
              <a:t> </a:t>
            </a:r>
            <a:r>
              <a:rPr lang="en-US" dirty="0" err="1" smtClean="0"/>
              <a:t>sadržaja</a:t>
            </a:r>
            <a:r>
              <a:rPr lang="en-US" dirty="0" smtClean="0"/>
              <a:t> </a:t>
            </a:r>
            <a:r>
              <a:rPr lang="en-US" dirty="0" err="1" smtClean="0"/>
              <a:t>dostupnih</a:t>
            </a:r>
            <a:r>
              <a:rPr lang="en-US" dirty="0" smtClean="0"/>
              <a:t> </a:t>
            </a:r>
            <a:r>
              <a:rPr lang="en-US" dirty="0" err="1" smtClean="0"/>
              <a:t>na</a:t>
            </a:r>
            <a:r>
              <a:rPr lang="en-US" dirty="0" smtClean="0"/>
              <a:t> </a:t>
            </a:r>
            <a:r>
              <a:rPr lang="en-US" dirty="0" err="1" smtClean="0"/>
              <a:t>mreži</a:t>
            </a:r>
            <a:r>
              <a:rPr lang="en-US" dirty="0" smtClean="0"/>
              <a:t>.</a:t>
            </a:r>
            <a:r>
              <a:rPr lang="pl-PL" dirty="0" smtClean="0"/>
              <a:t> </a:t>
            </a:r>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Google </a:t>
            </a:r>
            <a:endParaRPr lang="en-US" dirty="0"/>
          </a:p>
        </p:txBody>
      </p:sp>
      <p:sp>
        <p:nvSpPr>
          <p:cNvPr id="3" name="Content Placeholder 2"/>
          <p:cNvSpPr>
            <a:spLocks noGrp="1"/>
          </p:cNvSpPr>
          <p:nvPr>
            <p:ph idx="1"/>
          </p:nvPr>
        </p:nvSpPr>
        <p:spPr/>
        <p:txBody>
          <a:bodyPr>
            <a:normAutofit lnSpcReduction="10000"/>
          </a:bodyPr>
          <a:lstStyle/>
          <a:p>
            <a:r>
              <a:rPr lang="en-US" dirty="0" err="1" smtClean="0"/>
              <a:t>Od</a:t>
            </a:r>
            <a:r>
              <a:rPr lang="en-US" dirty="0" smtClean="0"/>
              <a:t> 2000. </a:t>
            </a:r>
            <a:r>
              <a:rPr lang="en-US" dirty="0" err="1" smtClean="0"/>
              <a:t>godine</a:t>
            </a:r>
            <a:r>
              <a:rPr lang="en-US" dirty="0" smtClean="0"/>
              <a:t> </a:t>
            </a:r>
            <a:r>
              <a:rPr lang="sr-Latn-RS" dirty="0" smtClean="0"/>
              <a:t>firma </a:t>
            </a:r>
            <a:r>
              <a:rPr lang="en-US" dirty="0" smtClean="0"/>
              <a:t>Google </a:t>
            </a:r>
            <a:r>
              <a:rPr lang="en-US" dirty="0" err="1" smtClean="0"/>
              <a:t>počinje</a:t>
            </a:r>
            <a:r>
              <a:rPr lang="en-US" dirty="0" smtClean="0"/>
              <a:t> </a:t>
            </a:r>
            <a:r>
              <a:rPr lang="sr-Latn-RS" dirty="0" smtClean="0"/>
              <a:t>da </a:t>
            </a:r>
            <a:r>
              <a:rPr lang="en-US" dirty="0" smtClean="0"/>
              <a:t>se </a:t>
            </a:r>
            <a:r>
              <a:rPr lang="en-US" dirty="0" err="1" smtClean="0"/>
              <a:t>naglo</a:t>
            </a:r>
            <a:r>
              <a:rPr lang="en-US" dirty="0" smtClean="0"/>
              <a:t> </a:t>
            </a:r>
            <a:r>
              <a:rPr lang="en-US" dirty="0" err="1" smtClean="0"/>
              <a:t>razvij</a:t>
            </a:r>
            <a:r>
              <a:rPr lang="sr-Latn-RS" dirty="0" smtClean="0"/>
              <a:t>a</a:t>
            </a:r>
            <a:r>
              <a:rPr lang="en-US" dirty="0" smtClean="0"/>
              <a:t> </a:t>
            </a:r>
            <a:r>
              <a:rPr lang="en-US" dirty="0" err="1" smtClean="0"/>
              <a:t>zahvaljujući</a:t>
            </a:r>
            <a:r>
              <a:rPr lang="en-US" dirty="0" smtClean="0"/>
              <a:t> </a:t>
            </a:r>
            <a:r>
              <a:rPr lang="en-US" dirty="0" err="1" smtClean="0"/>
              <a:t>brojnim</a:t>
            </a:r>
            <a:r>
              <a:rPr lang="en-US" dirty="0" smtClean="0"/>
              <a:t> </a:t>
            </a:r>
            <a:r>
              <a:rPr lang="en-US" dirty="0" err="1" smtClean="0"/>
              <a:t>uslugama</a:t>
            </a:r>
            <a:r>
              <a:rPr lang="en-US" dirty="0" smtClean="0"/>
              <a:t> </a:t>
            </a:r>
            <a:r>
              <a:rPr lang="en-US" dirty="0" err="1" smtClean="0"/>
              <a:t>koje</a:t>
            </a:r>
            <a:r>
              <a:rPr lang="en-US" dirty="0" smtClean="0"/>
              <a:t> </a:t>
            </a:r>
            <a:r>
              <a:rPr lang="en-US" dirty="0" err="1" smtClean="0"/>
              <a:t>nud</a:t>
            </a:r>
            <a:r>
              <a:rPr lang="sr-Latn-RS" dirty="0" smtClean="0"/>
              <a:t>i</a:t>
            </a:r>
            <a:r>
              <a:rPr lang="en-US" dirty="0" smtClean="0"/>
              <a:t>. </a:t>
            </a:r>
            <a:endParaRPr lang="sr-Latn-RS" dirty="0" smtClean="0"/>
          </a:p>
          <a:p>
            <a:r>
              <a:rPr lang="en-US" dirty="0" err="1" smtClean="0"/>
              <a:t>Presudno</a:t>
            </a:r>
            <a:r>
              <a:rPr lang="en-US" dirty="0" smtClean="0"/>
              <a:t> </a:t>
            </a:r>
            <a:r>
              <a:rPr lang="en-US" dirty="0" err="1" smtClean="0"/>
              <a:t>za</a:t>
            </a:r>
            <a:r>
              <a:rPr lang="en-US" dirty="0" smtClean="0"/>
              <a:t> </a:t>
            </a:r>
            <a:r>
              <a:rPr lang="en-US" dirty="0" err="1" smtClean="0"/>
              <a:t>njen</a:t>
            </a:r>
            <a:r>
              <a:rPr lang="en-US" dirty="0" smtClean="0"/>
              <a:t> </a:t>
            </a:r>
            <a:r>
              <a:rPr lang="en-US" dirty="0" err="1" smtClean="0"/>
              <a:t>uspon</a:t>
            </a:r>
            <a:r>
              <a:rPr lang="en-US" dirty="0" smtClean="0"/>
              <a:t> </a:t>
            </a:r>
            <a:r>
              <a:rPr lang="en-US" dirty="0" err="1" smtClean="0"/>
              <a:t>bilo</a:t>
            </a:r>
            <a:r>
              <a:rPr lang="en-US" dirty="0" smtClean="0"/>
              <a:t> je </a:t>
            </a:r>
            <a:r>
              <a:rPr lang="en-US" dirty="0" err="1" smtClean="0"/>
              <a:t>proširenje</a:t>
            </a:r>
            <a:r>
              <a:rPr lang="en-US" dirty="0" smtClean="0"/>
              <a:t> </a:t>
            </a:r>
            <a:r>
              <a:rPr lang="en-US" dirty="0" err="1" smtClean="0"/>
              <a:t>jezič</a:t>
            </a:r>
            <a:r>
              <a:rPr lang="sr-Latn-RS" dirty="0" smtClean="0"/>
              <a:t>k</a:t>
            </a:r>
            <a:r>
              <a:rPr lang="en-US" dirty="0" err="1" smtClean="0"/>
              <a:t>ih</a:t>
            </a:r>
            <a:r>
              <a:rPr lang="en-US" dirty="0" smtClean="0"/>
              <a:t> </a:t>
            </a:r>
            <a:r>
              <a:rPr lang="en-US" dirty="0" err="1" smtClean="0"/>
              <a:t>mogućnosti</a:t>
            </a:r>
            <a:r>
              <a:rPr lang="en-US" dirty="0" smtClean="0"/>
              <a:t>. Te </a:t>
            </a:r>
            <a:r>
              <a:rPr lang="en-US" dirty="0" err="1" smtClean="0"/>
              <a:t>godine</a:t>
            </a:r>
            <a:r>
              <a:rPr lang="en-US" dirty="0" smtClean="0"/>
              <a:t> </a:t>
            </a:r>
            <a:r>
              <a:rPr lang="en-US" dirty="0" err="1" smtClean="0"/>
              <a:t>objavljuje</a:t>
            </a:r>
            <a:r>
              <a:rPr lang="en-US" dirty="0" smtClean="0"/>
              <a:t> se </a:t>
            </a:r>
            <a:r>
              <a:rPr lang="en-US" dirty="0" err="1" smtClean="0"/>
              <a:t>prvih</a:t>
            </a:r>
            <a:r>
              <a:rPr lang="en-US" dirty="0" smtClean="0"/>
              <a:t> 10 </a:t>
            </a:r>
            <a:r>
              <a:rPr lang="en-US" dirty="0" err="1" smtClean="0"/>
              <a:t>jezič</a:t>
            </a:r>
            <a:r>
              <a:rPr lang="sr-Latn-RS" dirty="0" smtClean="0"/>
              <a:t>k</a:t>
            </a:r>
            <a:r>
              <a:rPr lang="en-US" dirty="0" err="1" smtClean="0"/>
              <a:t>ih</a:t>
            </a:r>
            <a:r>
              <a:rPr lang="en-US" dirty="0" smtClean="0"/>
              <a:t> </a:t>
            </a:r>
            <a:r>
              <a:rPr lang="en-US" dirty="0" err="1" smtClean="0"/>
              <a:t>verzija</a:t>
            </a:r>
            <a:r>
              <a:rPr lang="en-US" dirty="0" smtClean="0"/>
              <a:t> </a:t>
            </a:r>
            <a:r>
              <a:rPr lang="en-US" dirty="0" err="1" smtClean="0"/>
              <a:t>stranice</a:t>
            </a:r>
            <a:r>
              <a:rPr lang="en-US" dirty="0" smtClean="0"/>
              <a:t> Google.com: </a:t>
            </a:r>
            <a:r>
              <a:rPr lang="en-US" dirty="0" err="1" smtClean="0"/>
              <a:t>engleska</a:t>
            </a:r>
            <a:r>
              <a:rPr lang="en-US" dirty="0" smtClean="0"/>
              <a:t>, </a:t>
            </a:r>
            <a:r>
              <a:rPr lang="en-US" dirty="0" err="1" smtClean="0"/>
              <a:t>francuska</a:t>
            </a:r>
            <a:r>
              <a:rPr lang="en-US" dirty="0" smtClean="0"/>
              <a:t>, </a:t>
            </a:r>
            <a:r>
              <a:rPr lang="en-US" dirty="0" err="1" smtClean="0"/>
              <a:t>nemačka</a:t>
            </a:r>
            <a:r>
              <a:rPr lang="en-US" dirty="0" smtClean="0"/>
              <a:t>, </a:t>
            </a:r>
            <a:r>
              <a:rPr lang="sr-Latn-RS" dirty="0" smtClean="0"/>
              <a:t>italijanska</a:t>
            </a:r>
            <a:r>
              <a:rPr lang="en-US" dirty="0" smtClean="0"/>
              <a:t>, </a:t>
            </a:r>
            <a:r>
              <a:rPr lang="en-US" dirty="0" err="1" smtClean="0"/>
              <a:t>švedska</a:t>
            </a:r>
            <a:r>
              <a:rPr lang="en-US" dirty="0" smtClean="0"/>
              <a:t>, </a:t>
            </a:r>
            <a:r>
              <a:rPr lang="en-US" dirty="0" err="1" smtClean="0"/>
              <a:t>finska</a:t>
            </a:r>
            <a:r>
              <a:rPr lang="en-US" dirty="0" smtClean="0"/>
              <a:t>, </a:t>
            </a:r>
            <a:r>
              <a:rPr lang="sr-Latn-RS" dirty="0" smtClean="0"/>
              <a:t>španska</a:t>
            </a:r>
            <a:r>
              <a:rPr lang="en-US" dirty="0" smtClean="0"/>
              <a:t>, </a:t>
            </a:r>
            <a:r>
              <a:rPr lang="sr-Latn-RS" dirty="0" smtClean="0"/>
              <a:t>holandska</a:t>
            </a:r>
            <a:r>
              <a:rPr lang="en-US" dirty="0" smtClean="0"/>
              <a:t>, </a:t>
            </a:r>
            <a:r>
              <a:rPr lang="en-US" dirty="0" err="1" smtClean="0"/>
              <a:t>norveška</a:t>
            </a:r>
            <a:r>
              <a:rPr lang="en-US" dirty="0" smtClean="0"/>
              <a:t> </a:t>
            </a:r>
            <a:r>
              <a:rPr lang="en-US" dirty="0" err="1" smtClean="0"/>
              <a:t>i</a:t>
            </a:r>
            <a:r>
              <a:rPr lang="en-US" dirty="0" smtClean="0"/>
              <a:t> </a:t>
            </a:r>
            <a:r>
              <a:rPr lang="en-US" dirty="0" err="1" smtClean="0"/>
              <a:t>danska</a:t>
            </a:r>
            <a:r>
              <a:rPr lang="sr-Latn-RS" dirty="0" smtClean="0"/>
              <a:t>.</a:t>
            </a:r>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46</a:t>
            </a:fld>
            <a:endParaRPr lang="en-US"/>
          </a:p>
        </p:txBody>
      </p:sp>
      <p:pic>
        <p:nvPicPr>
          <p:cNvPr id="1026" name="Picture 2" descr="Ð ÐµÐ·ÑÐ»ÑÐ°Ñ ÑÐ»Ð¸ÐºÐ° Ð·Ð° goog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6096" y="5445224"/>
            <a:ext cx="2931021" cy="10075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GOOGLE PRETRAŽIVANJE</a:t>
            </a:r>
            <a:endParaRPr lang="en-US" dirty="0"/>
          </a:p>
        </p:txBody>
      </p:sp>
      <p:sp>
        <p:nvSpPr>
          <p:cNvPr id="3" name="Content Placeholder 2"/>
          <p:cNvSpPr>
            <a:spLocks noGrp="1"/>
          </p:cNvSpPr>
          <p:nvPr>
            <p:ph idx="1"/>
          </p:nvPr>
        </p:nvSpPr>
        <p:spPr/>
        <p:txBody>
          <a:bodyPr>
            <a:normAutofit fontScale="70000" lnSpcReduction="20000"/>
          </a:bodyPr>
          <a:lstStyle/>
          <a:p>
            <a:r>
              <a:rPr lang="vi-VN" dirty="0" smtClean="0">
                <a:latin typeface="Arial" pitchFamily="34" charset="0"/>
                <a:cs typeface="Arial" pitchFamily="34" charset="0"/>
              </a:rPr>
              <a:t>Pre nego što se i unese upit u okvir za pretraživanje, Google stalno u </a:t>
            </a:r>
            <a:r>
              <a:rPr lang="sr-Latn-RS" dirty="0" smtClean="0">
                <a:latin typeface="Arial" pitchFamily="34" charset="0"/>
                <a:cs typeface="Arial" pitchFamily="34" charset="0"/>
              </a:rPr>
              <a:t>realnom </a:t>
            </a:r>
            <a:r>
              <a:rPr lang="vi-VN" dirty="0" smtClean="0">
                <a:latin typeface="Arial" pitchFamily="34" charset="0"/>
                <a:cs typeface="Arial" pitchFamily="34" charset="0"/>
              </a:rPr>
              <a:t>vremenu prelazi</a:t>
            </a:r>
            <a:r>
              <a:rPr lang="sr-Latn-RS" dirty="0" smtClean="0">
                <a:latin typeface="Arial" pitchFamily="34" charset="0"/>
                <a:cs typeface="Arial" pitchFamily="34" charset="0"/>
              </a:rPr>
              <a:t> internet pomoću</a:t>
            </a:r>
            <a:r>
              <a:rPr lang="vi-VN" dirty="0" smtClean="0">
                <a:latin typeface="Arial" pitchFamily="34" charset="0"/>
                <a:cs typeface="Arial" pitchFamily="34" charset="0"/>
              </a:rPr>
              <a:t> softversk</a:t>
            </a:r>
            <a:r>
              <a:rPr lang="sr-Latn-RS" dirty="0" smtClean="0">
                <a:latin typeface="Arial" pitchFamily="34" charset="0"/>
                <a:cs typeface="Arial" pitchFamily="34" charset="0"/>
              </a:rPr>
              <a:t>ih </a:t>
            </a:r>
            <a:r>
              <a:rPr lang="vi-VN" dirty="0" smtClean="0">
                <a:latin typeface="Arial" pitchFamily="34" charset="0"/>
                <a:cs typeface="Arial" pitchFamily="34" charset="0"/>
              </a:rPr>
              <a:t>program</a:t>
            </a:r>
            <a:r>
              <a:rPr lang="sr-Latn-RS" dirty="0" smtClean="0">
                <a:latin typeface="Arial" pitchFamily="34" charset="0"/>
                <a:cs typeface="Arial" pitchFamily="34" charset="0"/>
              </a:rPr>
              <a:t>a</a:t>
            </a:r>
            <a:r>
              <a:rPr lang="vi-VN" dirty="0" smtClean="0">
                <a:latin typeface="Arial" pitchFamily="34" charset="0"/>
                <a:cs typeface="Arial" pitchFamily="34" charset="0"/>
              </a:rPr>
              <a:t> koji se zovu pretraživači. </a:t>
            </a:r>
            <a:endParaRPr lang="sr-Latn-RS" dirty="0" smtClean="0">
              <a:latin typeface="Arial" pitchFamily="34" charset="0"/>
              <a:cs typeface="Arial" pitchFamily="34" charset="0"/>
            </a:endParaRPr>
          </a:p>
          <a:p>
            <a:r>
              <a:rPr lang="vi-VN" dirty="0" smtClean="0">
                <a:latin typeface="Arial" pitchFamily="34" charset="0"/>
                <a:cs typeface="Arial" pitchFamily="34" charset="0"/>
              </a:rPr>
              <a:t>Pretraživač posećuje stranicu, kopira sadržaj i sledi veze s</a:t>
            </a:r>
            <a:r>
              <a:rPr lang="sr-Latn-RS" dirty="0" smtClean="0">
                <a:latin typeface="Arial" pitchFamily="34" charset="0"/>
                <a:cs typeface="Arial" pitchFamily="34" charset="0"/>
              </a:rPr>
              <a:t>a</a:t>
            </a:r>
            <a:r>
              <a:rPr lang="vi-VN" dirty="0" smtClean="0">
                <a:latin typeface="Arial" pitchFamily="34" charset="0"/>
                <a:cs typeface="Arial" pitchFamily="34" charset="0"/>
              </a:rPr>
              <a:t> te stranice na stranice koje su povezane na nju, ponavljajući taj postupak </a:t>
            </a:r>
            <a:r>
              <a:rPr lang="sr-Latn-RS" dirty="0" smtClean="0">
                <a:latin typeface="Arial" pitchFamily="34" charset="0"/>
                <a:cs typeface="Arial" pitchFamily="34" charset="0"/>
              </a:rPr>
              <a:t>ponovo </a:t>
            </a:r>
            <a:r>
              <a:rPr lang="vi-VN" dirty="0" smtClean="0">
                <a:latin typeface="Arial" pitchFamily="34" charset="0"/>
                <a:cs typeface="Arial" pitchFamily="34" charset="0"/>
              </a:rPr>
              <a:t>dok ne pretraži milijarde stranica na internetu. </a:t>
            </a:r>
            <a:endParaRPr lang="sr-Latn-RS" dirty="0" smtClean="0">
              <a:latin typeface="Arial" pitchFamily="34" charset="0"/>
              <a:cs typeface="Arial" pitchFamily="34" charset="0"/>
            </a:endParaRPr>
          </a:p>
          <a:p>
            <a:r>
              <a:rPr lang="vi-VN" dirty="0" smtClean="0">
                <a:latin typeface="Arial" pitchFamily="34" charset="0"/>
                <a:cs typeface="Arial" pitchFamily="34" charset="0"/>
              </a:rPr>
              <a:t>Google zatim obrađuje stranice i stvara indeks, slično indeksu na kraju knjige. Ako internet gledamo kao veliku knjigu, tada je Google-ov indeks popis svih reči na tim stranicama s</a:t>
            </a:r>
            <a:r>
              <a:rPr lang="sr-Latn-RS" dirty="0" smtClean="0">
                <a:latin typeface="Arial" pitchFamily="34" charset="0"/>
                <a:cs typeface="Arial" pitchFamily="34" charset="0"/>
              </a:rPr>
              <a:t>a</a:t>
            </a:r>
            <a:r>
              <a:rPr lang="vi-VN" dirty="0" smtClean="0">
                <a:latin typeface="Arial" pitchFamily="34" charset="0"/>
                <a:cs typeface="Arial" pitchFamily="34" charset="0"/>
              </a:rPr>
              <a:t> njihovom lokacijom, kao i informacijama o vezama s</a:t>
            </a:r>
            <a:r>
              <a:rPr lang="sr-Latn-RS" dirty="0" smtClean="0">
                <a:latin typeface="Arial" pitchFamily="34" charset="0"/>
                <a:cs typeface="Arial" pitchFamily="34" charset="0"/>
              </a:rPr>
              <a:t>a</a:t>
            </a:r>
            <a:r>
              <a:rPr lang="vi-VN" dirty="0" smtClean="0">
                <a:latin typeface="Arial" pitchFamily="34" charset="0"/>
                <a:cs typeface="Arial" pitchFamily="34" charset="0"/>
              </a:rPr>
              <a:t> tih stranica. </a:t>
            </a:r>
            <a:endParaRPr lang="sr-Latn-RS" dirty="0" smtClean="0">
              <a:latin typeface="Arial" pitchFamily="34" charset="0"/>
              <a:cs typeface="Arial" pitchFamily="34" charset="0"/>
            </a:endParaRPr>
          </a:p>
          <a:p>
            <a:r>
              <a:rPr lang="sr-Latn-RS" dirty="0" smtClean="0">
                <a:latin typeface="Arial" pitchFamily="34" charset="0"/>
                <a:cs typeface="Arial" pitchFamily="34" charset="0"/>
              </a:rPr>
              <a:t>I</a:t>
            </a:r>
            <a:r>
              <a:rPr lang="vi-VN" dirty="0" smtClean="0">
                <a:latin typeface="Arial" pitchFamily="34" charset="0"/>
                <a:cs typeface="Arial" pitchFamily="34" charset="0"/>
              </a:rPr>
              <a:t>ndeks je podeljen u upravljive delove i pohranjen na velikoj mreži </a:t>
            </a:r>
            <a:r>
              <a:rPr lang="sr-Latn-RS" dirty="0" smtClean="0">
                <a:latin typeface="Arial" pitchFamily="34" charset="0"/>
                <a:cs typeface="Arial" pitchFamily="34" charset="0"/>
              </a:rPr>
              <a:t>servera </a:t>
            </a:r>
            <a:r>
              <a:rPr lang="vi-VN" dirty="0" smtClean="0">
                <a:latin typeface="Arial" pitchFamily="34" charset="0"/>
                <a:cs typeface="Arial" pitchFamily="34" charset="0"/>
              </a:rPr>
              <a:t>širom sveta. </a:t>
            </a: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GOOGLE PRETRAŽIVANJE</a:t>
            </a:r>
            <a:endParaRPr lang="en-US" dirty="0"/>
          </a:p>
        </p:txBody>
      </p:sp>
      <p:sp>
        <p:nvSpPr>
          <p:cNvPr id="3" name="Content Placeholder 2"/>
          <p:cNvSpPr>
            <a:spLocks noGrp="1"/>
          </p:cNvSpPr>
          <p:nvPr>
            <p:ph idx="1"/>
          </p:nvPr>
        </p:nvSpPr>
        <p:spPr/>
        <p:txBody>
          <a:bodyPr>
            <a:normAutofit fontScale="85000" lnSpcReduction="10000"/>
          </a:bodyPr>
          <a:lstStyle/>
          <a:p>
            <a:r>
              <a:rPr lang="vi-VN" dirty="0" smtClean="0">
                <a:latin typeface="Arial" pitchFamily="34" charset="0"/>
                <a:cs typeface="Arial" pitchFamily="34" charset="0"/>
              </a:rPr>
              <a:t>Kad se upit </a:t>
            </a:r>
            <a:r>
              <a:rPr lang="sr-Latn-RS" dirty="0" smtClean="0">
                <a:latin typeface="Arial" pitchFamily="34" charset="0"/>
                <a:cs typeface="Arial" pitchFamily="34" charset="0"/>
              </a:rPr>
              <a:t>unese </a:t>
            </a:r>
            <a:r>
              <a:rPr lang="vi-VN" dirty="0" smtClean="0">
                <a:latin typeface="Arial" pitchFamily="34" charset="0"/>
                <a:cs typeface="Arial" pitchFamily="34" charset="0"/>
              </a:rPr>
              <a:t>u Google-ov okvir za pretraživanje, on se šalje Google-ovim </a:t>
            </a:r>
            <a:r>
              <a:rPr lang="sr-Latn-RS" dirty="0" smtClean="0">
                <a:latin typeface="Arial" pitchFamily="34" charset="0"/>
                <a:cs typeface="Arial" pitchFamily="34" charset="0"/>
              </a:rPr>
              <a:t>serverima </a:t>
            </a:r>
            <a:r>
              <a:rPr lang="vi-VN" dirty="0" smtClean="0">
                <a:latin typeface="Arial" pitchFamily="34" charset="0"/>
                <a:cs typeface="Arial" pitchFamily="34" charset="0"/>
              </a:rPr>
              <a:t>i upoređuje sa svim dokumentima pohranjenima u indeksu kako bi se identifi</a:t>
            </a:r>
            <a:r>
              <a:rPr lang="sr-Latn-RS" dirty="0" smtClean="0">
                <a:latin typeface="Arial" pitchFamily="34" charset="0"/>
                <a:cs typeface="Arial" pitchFamily="34" charset="0"/>
              </a:rPr>
              <a:t>kovala</a:t>
            </a:r>
            <a:r>
              <a:rPr lang="vi-VN" dirty="0" smtClean="0">
                <a:latin typeface="Arial" pitchFamily="34" charset="0"/>
                <a:cs typeface="Arial" pitchFamily="34" charset="0"/>
              </a:rPr>
              <a:t> najrelevantnija podudaranja. </a:t>
            </a:r>
            <a:endParaRPr lang="sr-Latn-RS" dirty="0" smtClean="0">
              <a:latin typeface="Arial" pitchFamily="34" charset="0"/>
              <a:cs typeface="Arial" pitchFamily="34" charset="0"/>
            </a:endParaRPr>
          </a:p>
          <a:p>
            <a:r>
              <a:rPr lang="vi-VN" dirty="0" smtClean="0">
                <a:latin typeface="Arial" pitchFamily="34" charset="0"/>
                <a:cs typeface="Arial" pitchFamily="34" charset="0"/>
              </a:rPr>
              <a:t>U deliću sekunde Google-ov </a:t>
            </a:r>
            <a:r>
              <a:rPr lang="sr-Latn-RS" dirty="0" smtClean="0">
                <a:latin typeface="Arial" pitchFamily="34" charset="0"/>
                <a:cs typeface="Arial" pitchFamily="34" charset="0"/>
              </a:rPr>
              <a:t>server </a:t>
            </a:r>
            <a:r>
              <a:rPr lang="vi-VN" dirty="0" smtClean="0">
                <a:latin typeface="Arial" pitchFamily="34" charset="0"/>
                <a:cs typeface="Arial" pitchFamily="34" charset="0"/>
              </a:rPr>
              <a:t>priprema popis najrelevantnijih stranica </a:t>
            </a:r>
            <a:r>
              <a:rPr lang="sr-Latn-RS" dirty="0" smtClean="0">
                <a:latin typeface="Arial" pitchFamily="34" charset="0"/>
                <a:cs typeface="Arial" pitchFamily="34" charset="0"/>
              </a:rPr>
              <a:t>i </a:t>
            </a:r>
            <a:r>
              <a:rPr lang="vi-VN" dirty="0" smtClean="0">
                <a:latin typeface="Arial" pitchFamily="34" charset="0"/>
                <a:cs typeface="Arial" pitchFamily="34" charset="0"/>
              </a:rPr>
              <a:t>utvrđuje relevantne odeljke i delove teksta, slike, videozapise i ostalo. </a:t>
            </a:r>
            <a:endParaRPr lang="sr-Latn-RS" dirty="0" smtClean="0">
              <a:latin typeface="Arial" pitchFamily="34" charset="0"/>
              <a:cs typeface="Arial" pitchFamily="34" charset="0"/>
            </a:endParaRPr>
          </a:p>
          <a:p>
            <a:r>
              <a:rPr lang="vi-VN" dirty="0" smtClean="0">
                <a:latin typeface="Arial" pitchFamily="34" charset="0"/>
                <a:cs typeface="Arial" pitchFamily="34" charset="0"/>
              </a:rPr>
              <a:t>Ono što se dobije je</a:t>
            </a:r>
            <a:r>
              <a:rPr lang="sr-Latn-RS" dirty="0" smtClean="0">
                <a:latin typeface="Arial" pitchFamily="34" charset="0"/>
                <a:cs typeface="Arial" pitchFamily="34" charset="0"/>
              </a:rPr>
              <a:t> </a:t>
            </a:r>
            <a:r>
              <a:rPr lang="vi-VN" dirty="0" smtClean="0">
                <a:latin typeface="Arial" pitchFamily="34" charset="0"/>
                <a:cs typeface="Arial" pitchFamily="34" charset="0"/>
              </a:rPr>
              <a:t>popis rezultata pretraživanja s</a:t>
            </a:r>
            <a:r>
              <a:rPr lang="sr-Latn-RS" dirty="0" smtClean="0">
                <a:latin typeface="Arial" pitchFamily="34" charset="0"/>
                <a:cs typeface="Arial" pitchFamily="34" charset="0"/>
              </a:rPr>
              <a:t>a</a:t>
            </a:r>
            <a:r>
              <a:rPr lang="vi-VN" dirty="0" smtClean="0">
                <a:latin typeface="Arial" pitchFamily="34" charset="0"/>
                <a:cs typeface="Arial" pitchFamily="34" charset="0"/>
              </a:rPr>
              <a:t> relevantnim informacijama izdvojenima u kratke tekstualne sažetke ispod svakog rezultata.</a:t>
            </a:r>
            <a:endParaRPr lang="en-US" dirty="0">
              <a:latin typeface="Arial" pitchFamily="34" charset="0"/>
              <a:cs typeface="Arial" pitchFamily="34" charset="0"/>
            </a:endParaRPr>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GOOGLE ALATI</a:t>
            </a:r>
            <a:endParaRPr lang="en-US" dirty="0"/>
          </a:p>
        </p:txBody>
      </p:sp>
      <p:sp>
        <p:nvSpPr>
          <p:cNvPr id="3" name="Content Placeholder 2"/>
          <p:cNvSpPr>
            <a:spLocks noGrp="1"/>
          </p:cNvSpPr>
          <p:nvPr>
            <p:ph idx="1"/>
          </p:nvPr>
        </p:nvSpPr>
        <p:spPr/>
        <p:txBody>
          <a:bodyPr>
            <a:normAutofit fontScale="92500" lnSpcReduction="10000"/>
          </a:bodyPr>
          <a:lstStyle/>
          <a:p>
            <a:r>
              <a:rPr lang="vi-VN" dirty="0" smtClean="0"/>
              <a:t>Osim pružanja jednostavnog pristupa milijardama web stranica, Google ima mnoge druge posebne </a:t>
            </a:r>
            <a:r>
              <a:rPr lang="sr-Latn-RS" dirty="0" smtClean="0">
                <a:latin typeface="Arial" pitchFamily="34" charset="0"/>
                <a:cs typeface="Arial" pitchFamily="34" charset="0"/>
              </a:rPr>
              <a:t>alatke</a:t>
            </a:r>
            <a:r>
              <a:rPr lang="sr-Latn-RS" dirty="0" smtClean="0"/>
              <a:t> </a:t>
            </a:r>
            <a:r>
              <a:rPr lang="vi-VN" dirty="0" smtClean="0"/>
              <a:t>koje pomažu da se pronađe točno ono što se traži. </a:t>
            </a:r>
            <a:endParaRPr lang="sr-Latn-RS" dirty="0" smtClean="0"/>
          </a:p>
          <a:p>
            <a:r>
              <a:rPr lang="vi-VN" dirty="0" smtClean="0"/>
              <a:t>Neke od njih su: </a:t>
            </a:r>
          </a:p>
          <a:p>
            <a:pPr lvl="1"/>
            <a:r>
              <a:rPr lang="en-US" dirty="0" err="1" smtClean="0"/>
              <a:t>Korisne</a:t>
            </a:r>
            <a:r>
              <a:rPr lang="en-US" dirty="0" smtClean="0"/>
              <a:t> </a:t>
            </a:r>
            <a:r>
              <a:rPr lang="en-US" dirty="0" err="1" smtClean="0"/>
              <a:t>informacije</a:t>
            </a:r>
            <a:r>
              <a:rPr lang="en-US" dirty="0" smtClean="0"/>
              <a:t>- </a:t>
            </a:r>
            <a:r>
              <a:rPr lang="en-US" dirty="0" err="1" smtClean="0"/>
              <a:t>vremenska</a:t>
            </a:r>
            <a:r>
              <a:rPr lang="en-US" dirty="0" smtClean="0"/>
              <a:t> </a:t>
            </a:r>
            <a:r>
              <a:rPr lang="en-US" dirty="0" err="1" smtClean="0"/>
              <a:t>prognoza</a:t>
            </a:r>
            <a:r>
              <a:rPr lang="en-US" dirty="0" smtClean="0"/>
              <a:t>, </a:t>
            </a:r>
            <a:r>
              <a:rPr lang="en-US" dirty="0" err="1" smtClean="0"/>
              <a:t>sportski</a:t>
            </a:r>
            <a:r>
              <a:rPr lang="en-US" dirty="0" smtClean="0"/>
              <a:t> </a:t>
            </a:r>
            <a:r>
              <a:rPr lang="en-US" dirty="0" err="1" smtClean="0"/>
              <a:t>rezultati</a:t>
            </a:r>
            <a:r>
              <a:rPr lang="en-US" dirty="0" smtClean="0"/>
              <a:t> </a:t>
            </a:r>
            <a:r>
              <a:rPr lang="sr-Latn-RS" dirty="0" smtClean="0"/>
              <a:t>...</a:t>
            </a:r>
            <a:endParaRPr lang="en-US" dirty="0" smtClean="0"/>
          </a:p>
          <a:p>
            <a:pPr lvl="1"/>
            <a:r>
              <a:rPr lang="en-US" dirty="0" err="1" smtClean="0"/>
              <a:t>Referentni</a:t>
            </a:r>
            <a:r>
              <a:rPr lang="en-US" dirty="0" smtClean="0"/>
              <a:t> </a:t>
            </a:r>
            <a:r>
              <a:rPr lang="en-US" dirty="0" err="1" smtClean="0"/>
              <a:t>alati</a:t>
            </a:r>
            <a:r>
              <a:rPr lang="en-US" dirty="0" smtClean="0"/>
              <a:t>- </a:t>
            </a:r>
            <a:r>
              <a:rPr lang="en-US" dirty="0" err="1" smtClean="0"/>
              <a:t>kalkulator</a:t>
            </a:r>
            <a:r>
              <a:rPr lang="en-US" dirty="0" smtClean="0"/>
              <a:t>, </a:t>
            </a:r>
            <a:r>
              <a:rPr lang="sr-Latn-RS" dirty="0" smtClean="0"/>
              <a:t>pretvaranje valuta</a:t>
            </a:r>
            <a:endParaRPr lang="en-US" dirty="0" smtClean="0"/>
          </a:p>
          <a:p>
            <a:pPr lvl="1"/>
            <a:r>
              <a:rPr lang="en-US" dirty="0" err="1" smtClean="0"/>
              <a:t>Odabir</a:t>
            </a:r>
            <a:r>
              <a:rPr lang="en-US" dirty="0" smtClean="0"/>
              <a:t> </a:t>
            </a:r>
            <a:r>
              <a:rPr lang="en-US" dirty="0" err="1" smtClean="0"/>
              <a:t>ključnih</a:t>
            </a:r>
            <a:r>
              <a:rPr lang="en-US" dirty="0" smtClean="0"/>
              <a:t> </a:t>
            </a:r>
            <a:r>
              <a:rPr lang="en-US" dirty="0" err="1" smtClean="0"/>
              <a:t>reči</a:t>
            </a:r>
            <a:r>
              <a:rPr lang="en-US" dirty="0" smtClean="0"/>
              <a:t>- </a:t>
            </a:r>
            <a:r>
              <a:rPr lang="en-US" dirty="0" err="1" smtClean="0"/>
              <a:t>provera</a:t>
            </a:r>
            <a:r>
              <a:rPr lang="en-US" dirty="0" smtClean="0"/>
              <a:t> </a:t>
            </a:r>
            <a:r>
              <a:rPr lang="en-US" dirty="0" err="1" smtClean="0"/>
              <a:t>pravopisa</a:t>
            </a:r>
            <a:r>
              <a:rPr lang="en-US" dirty="0" smtClean="0"/>
              <a:t> </a:t>
            </a:r>
          </a:p>
          <a:p>
            <a:pPr lvl="1"/>
            <a:r>
              <a:rPr lang="en-US" dirty="0" err="1" smtClean="0"/>
              <a:t>Lokalno</a:t>
            </a:r>
            <a:r>
              <a:rPr lang="en-US" dirty="0" smtClean="0"/>
              <a:t> </a:t>
            </a:r>
            <a:r>
              <a:rPr lang="en-US" dirty="0" err="1" smtClean="0"/>
              <a:t>pretraživanje</a:t>
            </a:r>
            <a:r>
              <a:rPr lang="en-US" dirty="0" smtClean="0"/>
              <a:t>- </a:t>
            </a:r>
            <a:r>
              <a:rPr lang="en-US" dirty="0" err="1" smtClean="0"/>
              <a:t>traženje</a:t>
            </a:r>
            <a:r>
              <a:rPr lang="en-US" dirty="0" smtClean="0"/>
              <a:t> </a:t>
            </a:r>
            <a:r>
              <a:rPr lang="en-US" dirty="0" err="1" smtClean="0"/>
              <a:t>željenog</a:t>
            </a:r>
            <a:r>
              <a:rPr lang="en-US" dirty="0" smtClean="0"/>
              <a:t> </a:t>
            </a:r>
            <a:r>
              <a:rPr lang="en-US" dirty="0" err="1" smtClean="0"/>
              <a:t>mesta</a:t>
            </a:r>
            <a:r>
              <a:rPr lang="en-US" dirty="0" smtClean="0"/>
              <a:t> </a:t>
            </a:r>
          </a:p>
          <a:p>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t>Elementi elektronskog poslovanja</a:t>
            </a:r>
          </a:p>
        </p:txBody>
      </p:sp>
      <p:sp>
        <p:nvSpPr>
          <p:cNvPr id="36867" name="Rectangle 3"/>
          <p:cNvSpPr>
            <a:spLocks noGrp="1" noChangeArrowheads="1"/>
          </p:cNvSpPr>
          <p:nvPr>
            <p:ph idx="1"/>
          </p:nvPr>
        </p:nvSpPr>
        <p:spPr/>
        <p:txBody>
          <a:bodyPr/>
          <a:lstStyle/>
          <a:p>
            <a:r>
              <a:rPr lang="sr-Latn-CS"/>
              <a:t>Elektronska trgovina (</a:t>
            </a:r>
            <a:r>
              <a:rPr lang="sr-Latn-CS" i="1"/>
              <a:t>Electronic Commerce</a:t>
            </a:r>
            <a:r>
              <a:rPr lang="sr-Latn-CS"/>
              <a:t>) ili E-trgovina (</a:t>
            </a:r>
            <a:r>
              <a:rPr lang="sr-Latn-CS" i="1"/>
              <a:t>e-Commerce</a:t>
            </a:r>
            <a:r>
              <a:rPr lang="sr-Latn-CS" smtClean="0"/>
              <a:t>). </a:t>
            </a:r>
            <a:endParaRPr lang="en-US"/>
          </a:p>
          <a:p>
            <a:r>
              <a:rPr lang="sr-Latn-CS"/>
              <a:t>E</a:t>
            </a:r>
            <a:r>
              <a:rPr lang="sr-Cyrl-CS"/>
              <a:t>lektronsko </a:t>
            </a:r>
            <a:r>
              <a:rPr lang="sr-Cyrl-CS" smtClean="0"/>
              <a:t>bankarstvo</a:t>
            </a:r>
            <a:r>
              <a:rPr lang="sr-Latn-RS" smtClean="0"/>
              <a:t>.</a:t>
            </a:r>
            <a:r>
              <a:rPr lang="sr-Cyrl-CS" smtClean="0"/>
              <a:t> </a:t>
            </a:r>
            <a:endParaRPr lang="en-US"/>
          </a:p>
          <a:p>
            <a:r>
              <a:rPr lang="sr-Latn-CS"/>
              <a:t>E</a:t>
            </a:r>
            <a:r>
              <a:rPr lang="sr-Cyrl-CS"/>
              <a:t>-poslovanje u javnoj </a:t>
            </a:r>
            <a:r>
              <a:rPr lang="sr-Cyrl-CS" smtClean="0"/>
              <a:t>upravi</a:t>
            </a:r>
            <a:r>
              <a:rPr lang="sr-Latn-RS" smtClean="0"/>
              <a:t>.</a:t>
            </a:r>
            <a:endParaRPr lang="en-US"/>
          </a:p>
        </p:txBody>
      </p:sp>
      <p:sp>
        <p:nvSpPr>
          <p:cNvPr id="4" name="Slide Number Placeholder 3"/>
          <p:cNvSpPr>
            <a:spLocks noGrp="1"/>
          </p:cNvSpPr>
          <p:nvPr>
            <p:ph type="sldNum" sz="quarter" idx="12"/>
          </p:nvPr>
        </p:nvSpPr>
        <p:spPr/>
        <p:txBody>
          <a:bodyPr/>
          <a:lstStyle/>
          <a:p>
            <a:fld id="{72891C79-82D5-47AA-9EB4-145A5E1185D3}" type="slidenum">
              <a:rPr lang="en-US" smtClean="0"/>
              <a:pPr/>
              <a:t>5</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GOOGLE  ALATI</a:t>
            </a:r>
            <a:endParaRPr lang="en-US" dirty="0"/>
          </a:p>
        </p:txBody>
      </p:sp>
      <p:sp>
        <p:nvSpPr>
          <p:cNvPr id="3" name="Content Placeholder 2"/>
          <p:cNvSpPr>
            <a:spLocks noGrp="1"/>
          </p:cNvSpPr>
          <p:nvPr>
            <p:ph idx="1"/>
          </p:nvPr>
        </p:nvSpPr>
        <p:spPr/>
        <p:txBody>
          <a:bodyPr>
            <a:normAutofit lnSpcReduction="10000"/>
          </a:bodyPr>
          <a:lstStyle/>
          <a:p>
            <a:pPr lvl="0"/>
            <a:r>
              <a:rPr lang="en-US" b="1" dirty="0" smtClean="0"/>
              <a:t>Think With Google </a:t>
            </a:r>
            <a:r>
              <a:rPr lang="en-US" dirty="0" smtClean="0"/>
              <a:t>– </a:t>
            </a:r>
            <a:r>
              <a:rPr lang="en-US" dirty="0" err="1" smtClean="0"/>
              <a:t>sadrži</a:t>
            </a:r>
            <a:r>
              <a:rPr lang="en-US" dirty="0" smtClean="0"/>
              <a:t> </a:t>
            </a:r>
            <a:r>
              <a:rPr lang="en-US" dirty="0" err="1" smtClean="0"/>
              <a:t>informacije</a:t>
            </a:r>
            <a:r>
              <a:rPr lang="en-US" dirty="0" smtClean="0"/>
              <a:t>, </a:t>
            </a:r>
            <a:r>
              <a:rPr lang="en-US" dirty="0" err="1" smtClean="0"/>
              <a:t>istraživačka</a:t>
            </a:r>
            <a:r>
              <a:rPr lang="en-US" dirty="0" smtClean="0"/>
              <a:t> </a:t>
            </a:r>
            <a:r>
              <a:rPr lang="en-US" dirty="0" err="1" smtClean="0"/>
              <a:t>dokumenta</a:t>
            </a:r>
            <a:r>
              <a:rPr lang="en-US" dirty="0" smtClean="0"/>
              <a:t>, </a:t>
            </a:r>
            <a:r>
              <a:rPr lang="en-US" dirty="0" err="1" smtClean="0"/>
              <a:t>studije</a:t>
            </a:r>
            <a:r>
              <a:rPr lang="en-US" dirty="0" smtClean="0"/>
              <a:t> </a:t>
            </a:r>
            <a:r>
              <a:rPr lang="en-US" dirty="0" err="1" smtClean="0"/>
              <a:t>slučajeva</a:t>
            </a:r>
            <a:r>
              <a:rPr lang="en-US" dirty="0" smtClean="0"/>
              <a:t>, </a:t>
            </a:r>
            <a:r>
              <a:rPr lang="en-US" dirty="0" err="1" smtClean="0"/>
              <a:t>infografike</a:t>
            </a:r>
            <a:r>
              <a:rPr lang="en-US" dirty="0" smtClean="0"/>
              <a:t>, </a:t>
            </a:r>
            <a:r>
              <a:rPr lang="en-US" dirty="0" err="1" smtClean="0"/>
              <a:t>kampanje</a:t>
            </a:r>
            <a:r>
              <a:rPr lang="en-US" dirty="0" smtClean="0"/>
              <a:t>, </a:t>
            </a:r>
            <a:r>
              <a:rPr lang="en-US" dirty="0" err="1" smtClean="0"/>
              <a:t>intervjue</a:t>
            </a:r>
            <a:r>
              <a:rPr lang="en-US" dirty="0" smtClean="0"/>
              <a:t>…</a:t>
            </a:r>
          </a:p>
          <a:p>
            <a:pPr lvl="0"/>
            <a:r>
              <a:rPr lang="en-US" b="1" dirty="0" smtClean="0"/>
              <a:t>Google For Retail Businesses </a:t>
            </a:r>
            <a:r>
              <a:rPr lang="en-US" dirty="0" smtClean="0"/>
              <a:t>– je </a:t>
            </a:r>
            <a:r>
              <a:rPr lang="en-US" dirty="0" err="1" smtClean="0"/>
              <a:t>alat</a:t>
            </a:r>
            <a:r>
              <a:rPr lang="en-US" dirty="0" smtClean="0"/>
              <a:t> </a:t>
            </a:r>
            <a:r>
              <a:rPr lang="en-US" dirty="0" err="1" smtClean="0"/>
              <a:t>za</a:t>
            </a:r>
            <a:r>
              <a:rPr lang="en-US" dirty="0" smtClean="0"/>
              <a:t> male </a:t>
            </a:r>
            <a:r>
              <a:rPr lang="en-US" dirty="0" err="1" smtClean="0"/>
              <a:t>preduzetnike-trgovce</a:t>
            </a:r>
            <a:r>
              <a:rPr lang="en-US" dirty="0" smtClean="0"/>
              <a:t>. </a:t>
            </a:r>
            <a:r>
              <a:rPr lang="en-US" dirty="0" err="1" smtClean="0"/>
              <a:t>Omogućava</a:t>
            </a:r>
            <a:r>
              <a:rPr lang="en-US" dirty="0" smtClean="0"/>
              <a:t> </a:t>
            </a:r>
            <a:r>
              <a:rPr lang="en-US" dirty="0" err="1" smtClean="0"/>
              <a:t>pravljenje</a:t>
            </a:r>
            <a:r>
              <a:rPr lang="en-US" dirty="0" smtClean="0"/>
              <a:t> </a:t>
            </a:r>
            <a:r>
              <a:rPr lang="en-US" dirty="0" err="1" smtClean="0"/>
              <a:t>liste</a:t>
            </a:r>
            <a:r>
              <a:rPr lang="en-US" dirty="0" smtClean="0"/>
              <a:t> </a:t>
            </a:r>
            <a:r>
              <a:rPr lang="en-US" dirty="0" err="1" smtClean="0"/>
              <a:t>proizvoda</a:t>
            </a:r>
            <a:r>
              <a:rPr lang="en-US" dirty="0" smtClean="0"/>
              <a:t> I </a:t>
            </a:r>
            <a:r>
              <a:rPr lang="en-US" dirty="0" err="1" smtClean="0"/>
              <a:t>pokretanje</a:t>
            </a:r>
            <a:r>
              <a:rPr lang="en-US" dirty="0" smtClean="0"/>
              <a:t> </a:t>
            </a:r>
            <a:r>
              <a:rPr lang="en-US" dirty="0" err="1" smtClean="0"/>
              <a:t>reklamne</a:t>
            </a:r>
            <a:r>
              <a:rPr lang="en-US" dirty="0" smtClean="0"/>
              <a:t> </a:t>
            </a:r>
            <a:r>
              <a:rPr lang="en-US" dirty="0" err="1" smtClean="0"/>
              <a:t>kampanje</a:t>
            </a:r>
            <a:r>
              <a:rPr lang="en-US" dirty="0" smtClean="0"/>
              <a:t>.</a:t>
            </a:r>
          </a:p>
          <a:p>
            <a:pPr lvl="0"/>
            <a:r>
              <a:rPr lang="en-US" b="1" dirty="0" smtClean="0"/>
              <a:t>Google My Business </a:t>
            </a:r>
            <a:r>
              <a:rPr lang="en-US" dirty="0" smtClean="0"/>
              <a:t>-  </a:t>
            </a:r>
            <a:r>
              <a:rPr lang="en-US" dirty="0" err="1" smtClean="0"/>
              <a:t>omogućava</a:t>
            </a:r>
            <a:r>
              <a:rPr lang="en-US" dirty="0" smtClean="0"/>
              <a:t> </a:t>
            </a:r>
            <a:r>
              <a:rPr lang="en-US" dirty="0" err="1" smtClean="0"/>
              <a:t>postavljanje</a:t>
            </a:r>
            <a:r>
              <a:rPr lang="en-US" dirty="0" smtClean="0"/>
              <a:t> </a:t>
            </a:r>
            <a:r>
              <a:rPr lang="en-US" dirty="0" err="1" smtClean="0"/>
              <a:t>posla</a:t>
            </a:r>
            <a:r>
              <a:rPr lang="en-US" dirty="0" smtClean="0"/>
              <a:t> </a:t>
            </a:r>
            <a:r>
              <a:rPr lang="en-US" dirty="0" err="1" smtClean="0"/>
              <a:t>na</a:t>
            </a:r>
            <a:r>
              <a:rPr lang="en-US" dirty="0" smtClean="0"/>
              <a:t> Google-</a:t>
            </a:r>
            <a:r>
              <a:rPr lang="en-US" dirty="0" err="1" smtClean="0"/>
              <a:t>ovu</a:t>
            </a:r>
            <a:r>
              <a:rPr lang="en-US" dirty="0" smtClean="0"/>
              <a:t> </a:t>
            </a:r>
            <a:r>
              <a:rPr lang="en-US" err="1" smtClean="0"/>
              <a:t>listu</a:t>
            </a:r>
            <a:r>
              <a:rPr lang="en-US" smtClean="0"/>
              <a:t>.</a:t>
            </a:r>
            <a:endParaRPr lang="en-US" dirty="0" smtClean="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ALATI</a:t>
            </a:r>
            <a:endParaRPr lang="en-US" dirty="0"/>
          </a:p>
        </p:txBody>
      </p:sp>
      <p:sp>
        <p:nvSpPr>
          <p:cNvPr id="3" name="Content Placeholder 2"/>
          <p:cNvSpPr>
            <a:spLocks noGrp="1"/>
          </p:cNvSpPr>
          <p:nvPr>
            <p:ph idx="1"/>
          </p:nvPr>
        </p:nvSpPr>
        <p:spPr>
          <a:xfrm>
            <a:off x="457200" y="1600201"/>
            <a:ext cx="8229600" cy="1756792"/>
          </a:xfrm>
        </p:spPr>
        <p:txBody>
          <a:bodyPr>
            <a:normAutofit fontScale="92500"/>
          </a:bodyPr>
          <a:lstStyle/>
          <a:p>
            <a:pPr lvl="0"/>
            <a:r>
              <a:rPr lang="en-US" b="1" dirty="0" smtClean="0"/>
              <a:t>Google Scholar </a:t>
            </a:r>
            <a:r>
              <a:rPr lang="en-US" dirty="0" smtClean="0"/>
              <a:t>– </a:t>
            </a:r>
            <a:r>
              <a:rPr lang="en-US" dirty="0" err="1" smtClean="0"/>
              <a:t>pretraživač</a:t>
            </a:r>
            <a:r>
              <a:rPr lang="en-US" dirty="0" smtClean="0"/>
              <a:t> </a:t>
            </a:r>
            <a:r>
              <a:rPr lang="en-US" dirty="0" err="1" smtClean="0"/>
              <a:t>naučne</a:t>
            </a:r>
            <a:r>
              <a:rPr lang="en-US" dirty="0" smtClean="0"/>
              <a:t> literature… </a:t>
            </a:r>
            <a:r>
              <a:rPr lang="en-US" dirty="0" err="1" smtClean="0"/>
              <a:t>Rangira</a:t>
            </a:r>
            <a:r>
              <a:rPr lang="en-US" dirty="0" smtClean="0"/>
              <a:t> </a:t>
            </a:r>
            <a:r>
              <a:rPr lang="en-US" dirty="0" err="1" smtClean="0"/>
              <a:t>dokumente</a:t>
            </a:r>
            <a:r>
              <a:rPr lang="en-US" dirty="0" smtClean="0"/>
              <a:t> I </a:t>
            </a:r>
            <a:r>
              <a:rPr lang="en-US" dirty="0" err="1" smtClean="0"/>
              <a:t>pruža</a:t>
            </a:r>
            <a:r>
              <a:rPr lang="en-US" dirty="0" smtClean="0"/>
              <a:t> </a:t>
            </a:r>
            <a:r>
              <a:rPr lang="en-US" dirty="0" err="1" smtClean="0"/>
              <a:t>informacije</a:t>
            </a:r>
            <a:r>
              <a:rPr lang="en-US" dirty="0" smtClean="0"/>
              <a:t> </a:t>
            </a:r>
            <a:r>
              <a:rPr lang="en-US" dirty="0" err="1" smtClean="0"/>
              <a:t>ko</a:t>
            </a:r>
            <a:r>
              <a:rPr lang="en-US" dirty="0" smtClean="0"/>
              <a:t> je </a:t>
            </a:r>
            <a:r>
              <a:rPr lang="en-US" dirty="0" err="1" smtClean="0"/>
              <a:t>objavio</a:t>
            </a:r>
            <a:r>
              <a:rPr lang="en-US" dirty="0" smtClean="0"/>
              <a:t> rad, </a:t>
            </a:r>
            <a:r>
              <a:rPr lang="en-US" dirty="0" err="1" smtClean="0"/>
              <a:t>kada</a:t>
            </a:r>
            <a:r>
              <a:rPr lang="en-US" dirty="0" smtClean="0"/>
              <a:t>, </a:t>
            </a:r>
            <a:r>
              <a:rPr lang="en-US" dirty="0" err="1" smtClean="0"/>
              <a:t>citiranost</a:t>
            </a:r>
            <a:r>
              <a:rPr lang="en-US" dirty="0" smtClean="0"/>
              <a:t> …</a:t>
            </a:r>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51</a:t>
            </a:fld>
            <a:endParaRPr lang="en-US"/>
          </a:p>
        </p:txBody>
      </p:sp>
      <p:pic>
        <p:nvPicPr>
          <p:cNvPr id="6" name="Picture 5"/>
          <p:cNvPicPr>
            <a:picLocks noChangeAspect="1"/>
          </p:cNvPicPr>
          <p:nvPr/>
        </p:nvPicPr>
        <p:blipFill>
          <a:blip r:embed="rId2"/>
          <a:stretch>
            <a:fillRect/>
          </a:stretch>
        </p:blipFill>
        <p:spPr>
          <a:xfrm>
            <a:off x="4067944" y="3202066"/>
            <a:ext cx="4139952" cy="318690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ALATI</a:t>
            </a:r>
          </a:p>
        </p:txBody>
      </p:sp>
      <p:sp>
        <p:nvSpPr>
          <p:cNvPr id="3" name="Content Placeholder 2"/>
          <p:cNvSpPr>
            <a:spLocks noGrp="1"/>
          </p:cNvSpPr>
          <p:nvPr>
            <p:ph idx="1"/>
          </p:nvPr>
        </p:nvSpPr>
        <p:spPr/>
        <p:txBody>
          <a:bodyPr>
            <a:normAutofit/>
          </a:bodyPr>
          <a:lstStyle/>
          <a:p>
            <a:pPr lvl="0"/>
            <a:r>
              <a:rPr lang="en-US" b="1" smtClean="0"/>
              <a:t>Google </a:t>
            </a:r>
            <a:r>
              <a:rPr lang="en-US" b="1" dirty="0"/>
              <a:t>Groups </a:t>
            </a:r>
            <a:r>
              <a:rPr lang="en-US" dirty="0"/>
              <a:t>– </a:t>
            </a:r>
            <a:r>
              <a:rPr lang="en-US" dirty="0" err="1"/>
              <a:t>alat</a:t>
            </a:r>
            <a:r>
              <a:rPr lang="en-US" dirty="0"/>
              <a:t> </a:t>
            </a:r>
            <a:r>
              <a:rPr lang="en-US" dirty="0" err="1"/>
              <a:t>za</a:t>
            </a:r>
            <a:r>
              <a:rPr lang="en-US" dirty="0"/>
              <a:t> online </a:t>
            </a:r>
            <a:r>
              <a:rPr lang="en-US" dirty="0" err="1"/>
              <a:t>razmenu</a:t>
            </a:r>
            <a:r>
              <a:rPr lang="en-US" dirty="0"/>
              <a:t> </a:t>
            </a:r>
            <a:r>
              <a:rPr lang="en-US" dirty="0" err="1"/>
              <a:t>mišljenja</a:t>
            </a:r>
            <a:r>
              <a:rPr lang="en-US" dirty="0"/>
              <a:t>. </a:t>
            </a:r>
            <a:r>
              <a:rPr lang="en-US" dirty="0" err="1"/>
              <a:t>Može</a:t>
            </a:r>
            <a:r>
              <a:rPr lang="en-US" dirty="0"/>
              <a:t> se </a:t>
            </a:r>
            <a:r>
              <a:rPr lang="en-US" dirty="0" err="1"/>
              <a:t>koristiti</a:t>
            </a:r>
            <a:r>
              <a:rPr lang="en-US" dirty="0"/>
              <a:t> </a:t>
            </a:r>
            <a:r>
              <a:rPr lang="en-US" dirty="0" err="1"/>
              <a:t>za</a:t>
            </a:r>
            <a:r>
              <a:rPr lang="en-US" dirty="0"/>
              <a:t> </a:t>
            </a:r>
            <a:r>
              <a:rPr lang="en-US" dirty="0" err="1"/>
              <a:t>internu</a:t>
            </a:r>
            <a:r>
              <a:rPr lang="en-US" dirty="0"/>
              <a:t> </a:t>
            </a:r>
            <a:r>
              <a:rPr lang="en-US" dirty="0" err="1"/>
              <a:t>komunikaciju</a:t>
            </a:r>
            <a:r>
              <a:rPr lang="en-US" dirty="0"/>
              <a:t> u </a:t>
            </a:r>
            <a:r>
              <a:rPr lang="en-US" dirty="0" err="1"/>
              <a:t>firmi</a:t>
            </a:r>
            <a:r>
              <a:rPr lang="en-US" dirty="0"/>
              <a:t>.</a:t>
            </a:r>
          </a:p>
          <a:p>
            <a:pPr lvl="0"/>
            <a:r>
              <a:rPr lang="en-US" b="1" dirty="0"/>
              <a:t>Google </a:t>
            </a:r>
            <a:r>
              <a:rPr lang="en-US" b="1" dirty="0" err="1"/>
              <a:t>PageSpeed</a:t>
            </a:r>
            <a:r>
              <a:rPr lang="en-US" b="1" dirty="0"/>
              <a:t> Insights</a:t>
            </a:r>
            <a:r>
              <a:rPr lang="en-US" dirty="0"/>
              <a:t> – </a:t>
            </a:r>
            <a:r>
              <a:rPr lang="en-US" dirty="0" err="1"/>
              <a:t>alat</a:t>
            </a:r>
            <a:r>
              <a:rPr lang="en-US" dirty="0"/>
              <a:t> </a:t>
            </a:r>
            <a:r>
              <a:rPr lang="en-US" dirty="0" err="1"/>
              <a:t>za</a:t>
            </a:r>
            <a:r>
              <a:rPr lang="en-US" dirty="0"/>
              <a:t> </a:t>
            </a:r>
            <a:r>
              <a:rPr lang="en-US" dirty="0" err="1"/>
              <a:t>optimizaciju</a:t>
            </a:r>
            <a:r>
              <a:rPr lang="en-US" dirty="0"/>
              <a:t> web </a:t>
            </a:r>
            <a:r>
              <a:rPr lang="en-US" dirty="0" err="1"/>
              <a:t>stranice</a:t>
            </a:r>
            <a:r>
              <a:rPr lang="en-US" dirty="0" smtClean="0"/>
              <a:t>.</a:t>
            </a:r>
          </a:p>
          <a:p>
            <a:r>
              <a:rPr lang="en-US" b="1" dirty="0"/>
              <a:t>Google Digital Garage </a:t>
            </a:r>
            <a:r>
              <a:rPr lang="en-US" dirty="0"/>
              <a:t>– </a:t>
            </a:r>
            <a:r>
              <a:rPr lang="en-US" dirty="0" err="1"/>
              <a:t>baza</a:t>
            </a:r>
            <a:r>
              <a:rPr lang="en-US" dirty="0"/>
              <a:t> </a:t>
            </a:r>
            <a:r>
              <a:rPr lang="en-US" dirty="0" err="1"/>
              <a:t>znanja</a:t>
            </a:r>
            <a:r>
              <a:rPr lang="en-US" dirty="0"/>
              <a:t> </a:t>
            </a:r>
            <a:r>
              <a:rPr lang="en-US" dirty="0" err="1"/>
              <a:t>koja</a:t>
            </a:r>
            <a:r>
              <a:rPr lang="en-US" dirty="0"/>
              <a:t> </a:t>
            </a:r>
            <a:r>
              <a:rPr lang="en-US" dirty="0" err="1"/>
              <a:t>sadrži</a:t>
            </a:r>
            <a:r>
              <a:rPr lang="en-US" dirty="0"/>
              <a:t> </a:t>
            </a:r>
            <a:r>
              <a:rPr lang="en-US" dirty="0" err="1"/>
              <a:t>besplatne</a:t>
            </a:r>
            <a:r>
              <a:rPr lang="en-US" dirty="0"/>
              <a:t> </a:t>
            </a:r>
            <a:r>
              <a:rPr lang="en-US" dirty="0" err="1"/>
              <a:t>sadržaje</a:t>
            </a:r>
            <a:r>
              <a:rPr lang="en-US" dirty="0"/>
              <a:t>, </a:t>
            </a:r>
            <a:r>
              <a:rPr lang="en-US" dirty="0" err="1"/>
              <a:t>vodiče</a:t>
            </a:r>
            <a:r>
              <a:rPr lang="en-US" dirty="0"/>
              <a:t> I </a:t>
            </a:r>
            <a:r>
              <a:rPr lang="en-US" dirty="0" err="1"/>
              <a:t>tutorijale</a:t>
            </a:r>
            <a:r>
              <a:rPr lang="en-US" dirty="0"/>
              <a:t> o internet marketing</a:t>
            </a:r>
            <a:r>
              <a:rPr lang="sr-Latn-RS" dirty="0"/>
              <a:t>u</a:t>
            </a:r>
            <a:r>
              <a:rPr lang="en-US" dirty="0" smtClean="0"/>
              <a:t>.</a:t>
            </a:r>
            <a:endParaRPr lang="en-US" dirty="0"/>
          </a:p>
          <a:p>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52</a:t>
            </a:fld>
            <a:endParaRPr lang="en-US"/>
          </a:p>
        </p:txBody>
      </p:sp>
    </p:spTree>
    <p:extLst>
      <p:ext uri="{BB962C8B-B14F-4D97-AF65-F5344CB8AC3E}">
        <p14:creationId xmlns:p14="http://schemas.microsoft.com/office/powerpoint/2010/main" val="768187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ALATI</a:t>
            </a:r>
            <a:endParaRPr lang="en-US" dirty="0"/>
          </a:p>
        </p:txBody>
      </p:sp>
      <p:sp>
        <p:nvSpPr>
          <p:cNvPr id="3" name="Content Placeholder 2"/>
          <p:cNvSpPr>
            <a:spLocks noGrp="1"/>
          </p:cNvSpPr>
          <p:nvPr>
            <p:ph idx="1"/>
          </p:nvPr>
        </p:nvSpPr>
        <p:spPr>
          <a:xfrm>
            <a:off x="457200" y="1600201"/>
            <a:ext cx="8229600" cy="1540768"/>
          </a:xfrm>
        </p:spPr>
        <p:txBody>
          <a:bodyPr>
            <a:normAutofit lnSpcReduction="10000"/>
          </a:bodyPr>
          <a:lstStyle/>
          <a:p>
            <a:r>
              <a:rPr lang="en-US" b="1" dirty="0"/>
              <a:t>Google Calendar </a:t>
            </a:r>
            <a:r>
              <a:rPr lang="en-US" dirty="0"/>
              <a:t>– </a:t>
            </a:r>
            <a:r>
              <a:rPr lang="en-US" dirty="0" err="1"/>
              <a:t>omogućava</a:t>
            </a:r>
            <a:r>
              <a:rPr lang="en-US" dirty="0"/>
              <a:t> </a:t>
            </a:r>
            <a:r>
              <a:rPr lang="en-US" dirty="0" err="1"/>
              <a:t>organizaciju</a:t>
            </a:r>
            <a:r>
              <a:rPr lang="en-US" dirty="0"/>
              <a:t> </a:t>
            </a:r>
            <a:r>
              <a:rPr lang="en-US" dirty="0" err="1"/>
              <a:t>aktivnosti</a:t>
            </a:r>
            <a:r>
              <a:rPr lang="en-US" dirty="0"/>
              <a:t>. </a:t>
            </a:r>
            <a:r>
              <a:rPr lang="en-US" dirty="0" err="1"/>
              <a:t>Sinhronizovan</a:t>
            </a:r>
            <a:r>
              <a:rPr lang="en-US" dirty="0"/>
              <a:t> je </a:t>
            </a:r>
            <a:r>
              <a:rPr lang="en-US" dirty="0" err="1"/>
              <a:t>sa</a:t>
            </a:r>
            <a:r>
              <a:rPr lang="en-US" dirty="0"/>
              <a:t> </a:t>
            </a:r>
            <a:r>
              <a:rPr lang="en-US" dirty="0" err="1"/>
              <a:t>mobilnim</a:t>
            </a:r>
            <a:r>
              <a:rPr lang="en-US" dirty="0"/>
              <a:t> </a:t>
            </a:r>
            <a:r>
              <a:rPr lang="en-US" dirty="0" err="1"/>
              <a:t>telefonima</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53</a:t>
            </a:fld>
            <a:endParaRPr lang="en-US"/>
          </a:p>
        </p:txBody>
      </p:sp>
      <p:pic>
        <p:nvPicPr>
          <p:cNvPr id="6" name="Picture 5"/>
          <p:cNvPicPr>
            <a:picLocks noChangeAspect="1"/>
          </p:cNvPicPr>
          <p:nvPr/>
        </p:nvPicPr>
        <p:blipFill>
          <a:blip r:embed="rId2"/>
          <a:stretch>
            <a:fillRect/>
          </a:stretch>
        </p:blipFill>
        <p:spPr>
          <a:xfrm>
            <a:off x="3563888" y="2829068"/>
            <a:ext cx="4318819" cy="352622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ALATI</a:t>
            </a:r>
            <a:endParaRPr lang="en-US" dirty="0"/>
          </a:p>
        </p:txBody>
      </p:sp>
      <p:sp>
        <p:nvSpPr>
          <p:cNvPr id="3" name="Content Placeholder 2"/>
          <p:cNvSpPr>
            <a:spLocks noGrp="1"/>
          </p:cNvSpPr>
          <p:nvPr>
            <p:ph idx="1"/>
          </p:nvPr>
        </p:nvSpPr>
        <p:spPr/>
        <p:txBody>
          <a:bodyPr/>
          <a:lstStyle/>
          <a:p>
            <a:pPr lvl="0"/>
            <a:r>
              <a:rPr lang="en-US" b="1" dirty="0"/>
              <a:t>Gmail</a:t>
            </a:r>
            <a:r>
              <a:rPr lang="en-US" dirty="0"/>
              <a:t> -  je </a:t>
            </a:r>
            <a:r>
              <a:rPr lang="en-US" dirty="0" err="1"/>
              <a:t>servis</a:t>
            </a:r>
            <a:r>
              <a:rPr lang="en-US" dirty="0"/>
              <a:t> </a:t>
            </a:r>
            <a:r>
              <a:rPr lang="en-US" dirty="0" err="1"/>
              <a:t>za</a:t>
            </a:r>
            <a:r>
              <a:rPr lang="en-US" dirty="0"/>
              <a:t> email. </a:t>
            </a:r>
            <a:r>
              <a:rPr lang="en-US" dirty="0" err="1"/>
              <a:t>Moguće</a:t>
            </a:r>
            <a:r>
              <a:rPr lang="en-US" dirty="0"/>
              <a:t> je </a:t>
            </a:r>
            <a:r>
              <a:rPr lang="en-US" dirty="0" err="1"/>
              <a:t>filtrirati</a:t>
            </a:r>
            <a:r>
              <a:rPr lang="en-US" dirty="0"/>
              <a:t> </a:t>
            </a:r>
            <a:r>
              <a:rPr lang="en-US" dirty="0" err="1"/>
              <a:t>poruke</a:t>
            </a:r>
            <a:r>
              <a:rPr lang="en-US" dirty="0"/>
              <a:t>, </a:t>
            </a:r>
            <a:r>
              <a:rPr lang="en-US" dirty="0" err="1"/>
              <a:t>dodavati</a:t>
            </a:r>
            <a:r>
              <a:rPr lang="en-US" dirty="0"/>
              <a:t> </a:t>
            </a:r>
            <a:r>
              <a:rPr lang="en-US" dirty="0" err="1"/>
              <a:t>oznake</a:t>
            </a:r>
            <a:r>
              <a:rPr lang="en-US" dirty="0"/>
              <a:t> </a:t>
            </a:r>
            <a:r>
              <a:rPr lang="en-US" dirty="0" err="1"/>
              <a:t>porukama</a:t>
            </a:r>
            <a:r>
              <a:rPr lang="en-US" dirty="0"/>
              <a:t> I dobra </a:t>
            </a:r>
            <a:r>
              <a:rPr lang="en-US" dirty="0" err="1"/>
              <a:t>organizacija</a:t>
            </a:r>
            <a:r>
              <a:rPr lang="en-US" dirty="0"/>
              <a:t> inbox-a. </a:t>
            </a:r>
            <a:r>
              <a:rPr lang="en-US" dirty="0" err="1"/>
              <a:t>Nudi</a:t>
            </a:r>
            <a:r>
              <a:rPr lang="en-US" dirty="0"/>
              <a:t> 15 GB </a:t>
            </a:r>
            <a:r>
              <a:rPr lang="en-US" dirty="0" err="1"/>
              <a:t>prostora</a:t>
            </a:r>
            <a:r>
              <a:rPr lang="en-US" dirty="0"/>
              <a:t>. </a:t>
            </a:r>
            <a:r>
              <a:rPr lang="en-US" dirty="0" err="1"/>
              <a:t>Omogućava</a:t>
            </a:r>
            <a:r>
              <a:rPr lang="en-US" dirty="0"/>
              <a:t> I </a:t>
            </a:r>
            <a:r>
              <a:rPr lang="en-US" dirty="0" err="1"/>
              <a:t>korišženje</a:t>
            </a:r>
            <a:r>
              <a:rPr lang="en-US" dirty="0"/>
              <a:t> </a:t>
            </a:r>
            <a:r>
              <a:rPr lang="en-US" dirty="0" err="1"/>
              <a:t>glasovne</a:t>
            </a:r>
            <a:r>
              <a:rPr lang="en-US" dirty="0"/>
              <a:t> I video </a:t>
            </a:r>
            <a:r>
              <a:rPr lang="en-US" dirty="0" err="1"/>
              <a:t>komunikacije</a:t>
            </a:r>
            <a:r>
              <a:rPr lang="en-US" dirty="0"/>
              <a:t> </a:t>
            </a:r>
            <a:r>
              <a:rPr lang="en-US" dirty="0" err="1"/>
              <a:t>preko</a:t>
            </a:r>
            <a:r>
              <a:rPr lang="en-US" dirty="0"/>
              <a:t> </a:t>
            </a:r>
            <a:r>
              <a:rPr lang="en-US" dirty="0" err="1"/>
              <a:t>Chata</a:t>
            </a:r>
            <a:r>
              <a:rPr lang="en-US" dirty="0"/>
              <a:t>-a</a:t>
            </a:r>
          </a:p>
          <a:p>
            <a:pPr lvl="0"/>
            <a:r>
              <a:rPr lang="en-US" b="1" dirty="0"/>
              <a:t>Google Analytics </a:t>
            </a:r>
            <a:r>
              <a:rPr lang="en-US" dirty="0"/>
              <a:t>– </a:t>
            </a:r>
            <a:r>
              <a:rPr lang="en-US" dirty="0" err="1"/>
              <a:t>omogućava</a:t>
            </a:r>
            <a:r>
              <a:rPr lang="en-US" dirty="0"/>
              <a:t> </a:t>
            </a:r>
            <a:r>
              <a:rPr lang="en-US" dirty="0" err="1"/>
              <a:t>statističke</a:t>
            </a:r>
            <a:r>
              <a:rPr lang="en-US" dirty="0"/>
              <a:t> </a:t>
            </a:r>
            <a:r>
              <a:rPr lang="en-US" dirty="0" err="1"/>
              <a:t>podatke</a:t>
            </a:r>
            <a:r>
              <a:rPr lang="en-US" dirty="0"/>
              <a:t> o </a:t>
            </a:r>
            <a:r>
              <a:rPr lang="en-US" dirty="0" err="1"/>
              <a:t>poseti</a:t>
            </a:r>
            <a:r>
              <a:rPr lang="en-US" dirty="0"/>
              <a:t> </a:t>
            </a:r>
            <a:r>
              <a:rPr lang="en-US" dirty="0" err="1"/>
              <a:t>sajta</a:t>
            </a:r>
            <a:r>
              <a:rPr lang="en-US" dirty="0"/>
              <a:t>: </a:t>
            </a:r>
            <a:r>
              <a:rPr lang="en-US" dirty="0" err="1"/>
              <a:t>broj</a:t>
            </a:r>
            <a:r>
              <a:rPr lang="en-US" dirty="0"/>
              <a:t>, </a:t>
            </a:r>
            <a:r>
              <a:rPr lang="en-US" dirty="0" err="1"/>
              <a:t>izvor</a:t>
            </a:r>
            <a:r>
              <a:rPr lang="en-US" dirty="0"/>
              <a:t>, </a:t>
            </a:r>
            <a:r>
              <a:rPr lang="en-US" dirty="0" err="1"/>
              <a:t>geografski</a:t>
            </a:r>
            <a:r>
              <a:rPr lang="en-US" dirty="0"/>
              <a:t> </a:t>
            </a:r>
            <a:r>
              <a:rPr lang="en-US" dirty="0" err="1"/>
              <a:t>podaci</a:t>
            </a:r>
            <a:r>
              <a:rPr lang="en-US" dirty="0"/>
              <a:t>.</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54</a:t>
            </a:fld>
            <a:endParaRPr lang="en-US"/>
          </a:p>
        </p:txBody>
      </p:sp>
    </p:spTree>
    <p:extLst>
      <p:ext uri="{BB962C8B-B14F-4D97-AF65-F5344CB8AC3E}">
        <p14:creationId xmlns:p14="http://schemas.microsoft.com/office/powerpoint/2010/main" val="12754036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ALATI</a:t>
            </a:r>
            <a:endParaRPr lang="en-US" dirty="0"/>
          </a:p>
        </p:txBody>
      </p:sp>
      <p:sp>
        <p:nvSpPr>
          <p:cNvPr id="3" name="Content Placeholder 2"/>
          <p:cNvSpPr>
            <a:spLocks noGrp="1"/>
          </p:cNvSpPr>
          <p:nvPr>
            <p:ph idx="1"/>
          </p:nvPr>
        </p:nvSpPr>
        <p:spPr/>
        <p:txBody>
          <a:bodyPr>
            <a:normAutofit fontScale="77500" lnSpcReduction="20000"/>
          </a:bodyPr>
          <a:lstStyle/>
          <a:p>
            <a:pPr lvl="0"/>
            <a:r>
              <a:rPr lang="en-US" b="1" dirty="0" smtClean="0"/>
              <a:t>Google Trends </a:t>
            </a:r>
            <a:r>
              <a:rPr lang="en-US" dirty="0" smtClean="0"/>
              <a:t>– </a:t>
            </a:r>
            <a:r>
              <a:rPr lang="en-US" dirty="0" err="1" smtClean="0"/>
              <a:t>omogućava</a:t>
            </a:r>
            <a:r>
              <a:rPr lang="en-US" dirty="0" smtClean="0"/>
              <a:t> </a:t>
            </a:r>
            <a:r>
              <a:rPr lang="en-US" dirty="0" err="1" smtClean="0"/>
              <a:t>praćenje</a:t>
            </a:r>
            <a:r>
              <a:rPr lang="en-US" dirty="0" smtClean="0"/>
              <a:t> </a:t>
            </a:r>
            <a:r>
              <a:rPr lang="en-US" dirty="0" err="1" smtClean="0"/>
              <a:t>trendova</a:t>
            </a:r>
            <a:r>
              <a:rPr lang="en-US" dirty="0" smtClean="0"/>
              <a:t> </a:t>
            </a:r>
            <a:r>
              <a:rPr lang="en-US" dirty="0" err="1" smtClean="0"/>
              <a:t>za</a:t>
            </a:r>
            <a:r>
              <a:rPr lang="en-US" dirty="0" smtClean="0"/>
              <a:t> </a:t>
            </a:r>
            <a:r>
              <a:rPr lang="en-US" dirty="0" err="1" smtClean="0"/>
              <a:t>odre</a:t>
            </a:r>
            <a:r>
              <a:rPr lang="sr-Latn-RS" dirty="0" smtClean="0"/>
              <a:t>đ</a:t>
            </a:r>
            <a:r>
              <a:rPr lang="en-US" dirty="0" err="1" smtClean="0"/>
              <a:t>enu</a:t>
            </a:r>
            <a:r>
              <a:rPr lang="en-US" dirty="0" smtClean="0"/>
              <a:t> </a:t>
            </a:r>
            <a:r>
              <a:rPr lang="en-US" dirty="0" err="1" smtClean="0"/>
              <a:t>ključnu</a:t>
            </a:r>
            <a:r>
              <a:rPr lang="en-US" dirty="0" smtClean="0"/>
              <a:t> </a:t>
            </a:r>
            <a:r>
              <a:rPr lang="en-US" dirty="0" err="1" smtClean="0"/>
              <a:t>reč</a:t>
            </a:r>
            <a:r>
              <a:rPr lang="en-US" dirty="0" smtClean="0"/>
              <a:t>. Na </a:t>
            </a:r>
            <a:r>
              <a:rPr lang="en-US" dirty="0" err="1" smtClean="0"/>
              <a:t>osnovu</a:t>
            </a:r>
            <a:r>
              <a:rPr lang="en-US" dirty="0" smtClean="0"/>
              <a:t> </a:t>
            </a:r>
            <a:r>
              <a:rPr lang="en-US" dirty="0" err="1" smtClean="0"/>
              <a:t>ove</a:t>
            </a:r>
            <a:r>
              <a:rPr lang="en-US" dirty="0" smtClean="0"/>
              <a:t> </a:t>
            </a:r>
            <a:r>
              <a:rPr lang="en-US" dirty="0" err="1" smtClean="0"/>
              <a:t>pretrage</a:t>
            </a:r>
            <a:r>
              <a:rPr lang="en-US" dirty="0" smtClean="0"/>
              <a:t> </a:t>
            </a:r>
            <a:r>
              <a:rPr lang="en-US" dirty="0" err="1" smtClean="0"/>
              <a:t>moguće</a:t>
            </a:r>
            <a:r>
              <a:rPr lang="en-US" dirty="0" smtClean="0"/>
              <a:t> je </a:t>
            </a:r>
            <a:r>
              <a:rPr lang="en-US" dirty="0" err="1" smtClean="0"/>
              <a:t>definisati</a:t>
            </a:r>
            <a:r>
              <a:rPr lang="en-US" dirty="0" smtClean="0"/>
              <a:t> </a:t>
            </a:r>
            <a:r>
              <a:rPr lang="en-US" dirty="0" err="1" smtClean="0"/>
              <a:t>potrebe</a:t>
            </a:r>
            <a:r>
              <a:rPr lang="en-US" dirty="0" smtClean="0"/>
              <a:t> </a:t>
            </a:r>
            <a:r>
              <a:rPr lang="en-US" dirty="0" err="1" smtClean="0"/>
              <a:t>kupaca</a:t>
            </a:r>
            <a:r>
              <a:rPr lang="en-US" dirty="0" smtClean="0"/>
              <a:t> </a:t>
            </a:r>
            <a:r>
              <a:rPr lang="sr-Latn-RS" dirty="0" smtClean="0"/>
              <a:t>i </a:t>
            </a:r>
            <a:r>
              <a:rPr lang="en-US" dirty="0" err="1" smtClean="0"/>
              <a:t>korisnika</a:t>
            </a:r>
            <a:r>
              <a:rPr lang="en-US" dirty="0" smtClean="0"/>
              <a:t>, </a:t>
            </a:r>
            <a:r>
              <a:rPr lang="en-US" dirty="0" err="1" smtClean="0"/>
              <a:t>koji</a:t>
            </a:r>
            <a:r>
              <a:rPr lang="en-US" dirty="0" smtClean="0"/>
              <a:t> </a:t>
            </a:r>
            <a:r>
              <a:rPr lang="en-US" dirty="0" err="1" smtClean="0"/>
              <a:t>su</a:t>
            </a:r>
            <a:r>
              <a:rPr lang="en-US" dirty="0" smtClean="0"/>
              <a:t> </a:t>
            </a:r>
            <a:r>
              <a:rPr lang="en-US" dirty="0" err="1" smtClean="0"/>
              <a:t>proizvodi</a:t>
            </a:r>
            <a:r>
              <a:rPr lang="en-US" dirty="0" smtClean="0"/>
              <a:t> </a:t>
            </a:r>
            <a:r>
              <a:rPr lang="en-US" dirty="0" err="1" smtClean="0"/>
              <a:t>traženiji</a:t>
            </a:r>
            <a:r>
              <a:rPr lang="en-US" dirty="0" smtClean="0"/>
              <a:t>, </a:t>
            </a:r>
            <a:r>
              <a:rPr lang="en-US" dirty="0" err="1" smtClean="0"/>
              <a:t>koje</a:t>
            </a:r>
            <a:r>
              <a:rPr lang="en-US" dirty="0" smtClean="0"/>
              <a:t> </a:t>
            </a:r>
            <a:r>
              <a:rPr lang="en-US" dirty="0" err="1" smtClean="0"/>
              <a:t>su</a:t>
            </a:r>
            <a:r>
              <a:rPr lang="en-US" dirty="0" smtClean="0"/>
              <a:t> </a:t>
            </a:r>
            <a:r>
              <a:rPr lang="en-US" dirty="0" err="1" smtClean="0"/>
              <a:t>aktuelne</a:t>
            </a:r>
            <a:r>
              <a:rPr lang="en-US" dirty="0" smtClean="0"/>
              <a:t> </a:t>
            </a:r>
            <a:r>
              <a:rPr lang="en-US" dirty="0" err="1" smtClean="0"/>
              <a:t>teme</a:t>
            </a:r>
            <a:r>
              <a:rPr lang="en-US" dirty="0" smtClean="0"/>
              <a:t> I </a:t>
            </a:r>
            <a:r>
              <a:rPr lang="en-US" dirty="0" err="1" smtClean="0"/>
              <a:t>sve</a:t>
            </a:r>
            <a:r>
              <a:rPr lang="en-US" dirty="0" smtClean="0"/>
              <a:t> to </a:t>
            </a:r>
            <a:r>
              <a:rPr lang="en-US" dirty="0" err="1" smtClean="0"/>
              <a:t>po</a:t>
            </a:r>
            <a:r>
              <a:rPr lang="en-US" dirty="0" smtClean="0"/>
              <a:t> </a:t>
            </a:r>
            <a:r>
              <a:rPr lang="en-US" dirty="0" err="1" smtClean="0"/>
              <a:t>gradovima</a:t>
            </a:r>
            <a:r>
              <a:rPr lang="en-US" dirty="0" smtClean="0"/>
              <a:t>, </a:t>
            </a:r>
            <a:r>
              <a:rPr lang="en-US" dirty="0" err="1" smtClean="0"/>
              <a:t>državama</a:t>
            </a:r>
            <a:r>
              <a:rPr lang="en-US" dirty="0" smtClean="0"/>
              <a:t> </a:t>
            </a:r>
            <a:r>
              <a:rPr lang="en-US" dirty="0" err="1" smtClean="0"/>
              <a:t>isl</a:t>
            </a:r>
            <a:r>
              <a:rPr lang="en-US" dirty="0" smtClean="0"/>
              <a:t>.</a:t>
            </a:r>
          </a:p>
          <a:p>
            <a:pPr lvl="0"/>
            <a:r>
              <a:rPr lang="en-US" b="1" dirty="0" smtClean="0"/>
              <a:t>Google Plus  </a:t>
            </a:r>
            <a:r>
              <a:rPr lang="en-US" dirty="0" smtClean="0"/>
              <a:t>-  je </a:t>
            </a:r>
            <a:r>
              <a:rPr lang="en-US" dirty="0" err="1" smtClean="0"/>
              <a:t>društvena</a:t>
            </a:r>
            <a:r>
              <a:rPr lang="en-US" dirty="0" smtClean="0"/>
              <a:t> </a:t>
            </a:r>
            <a:r>
              <a:rPr lang="en-US" dirty="0" err="1" smtClean="0"/>
              <a:t>mreža</a:t>
            </a:r>
            <a:r>
              <a:rPr lang="en-US" dirty="0" smtClean="0"/>
              <a:t> </a:t>
            </a:r>
            <a:r>
              <a:rPr lang="en-US" dirty="0" err="1" smtClean="0"/>
              <a:t>koja</a:t>
            </a:r>
            <a:r>
              <a:rPr lang="en-US" dirty="0" smtClean="0"/>
              <a:t> </a:t>
            </a:r>
            <a:r>
              <a:rPr lang="en-US" dirty="0" err="1" smtClean="0"/>
              <a:t>važna</a:t>
            </a:r>
            <a:r>
              <a:rPr lang="en-US" dirty="0" smtClean="0"/>
              <a:t> </a:t>
            </a:r>
            <a:r>
              <a:rPr lang="en-US" dirty="0" err="1" smtClean="0"/>
              <a:t>za</a:t>
            </a:r>
            <a:r>
              <a:rPr lang="en-US" dirty="0" smtClean="0"/>
              <a:t> </a:t>
            </a:r>
            <a:r>
              <a:rPr lang="en-US" dirty="0" err="1" smtClean="0"/>
              <a:t>promovisanje</a:t>
            </a:r>
            <a:r>
              <a:rPr lang="en-US" dirty="0" smtClean="0"/>
              <a:t> </a:t>
            </a:r>
            <a:r>
              <a:rPr lang="en-US" dirty="0" err="1" smtClean="0"/>
              <a:t>poslovanja</a:t>
            </a:r>
            <a:r>
              <a:rPr lang="en-US" dirty="0" smtClean="0"/>
              <a:t>, </a:t>
            </a:r>
            <a:r>
              <a:rPr lang="en-US" dirty="0" err="1" smtClean="0"/>
              <a:t>deljenja</a:t>
            </a:r>
            <a:r>
              <a:rPr lang="en-US" dirty="0" smtClean="0"/>
              <a:t> </a:t>
            </a:r>
            <a:r>
              <a:rPr lang="en-US" dirty="0" err="1" smtClean="0"/>
              <a:t>iskustava</a:t>
            </a:r>
            <a:r>
              <a:rPr lang="en-US" dirty="0" smtClean="0"/>
              <a:t>…</a:t>
            </a:r>
          </a:p>
          <a:p>
            <a:pPr lvl="0"/>
            <a:r>
              <a:rPr lang="en-US" b="1" dirty="0" smtClean="0"/>
              <a:t>Google+ Hangout </a:t>
            </a:r>
            <a:r>
              <a:rPr lang="en-US" dirty="0" smtClean="0"/>
              <a:t>– </a:t>
            </a:r>
            <a:r>
              <a:rPr lang="en-US" dirty="0" err="1" smtClean="0"/>
              <a:t>alat</a:t>
            </a:r>
            <a:r>
              <a:rPr lang="en-US" dirty="0" smtClean="0"/>
              <a:t> </a:t>
            </a:r>
            <a:r>
              <a:rPr lang="en-US" dirty="0" err="1" smtClean="0"/>
              <a:t>koji</a:t>
            </a:r>
            <a:r>
              <a:rPr lang="en-US" dirty="0" smtClean="0"/>
              <a:t> </a:t>
            </a:r>
            <a:r>
              <a:rPr lang="en-US" dirty="0" err="1" smtClean="0"/>
              <a:t>omogućava</a:t>
            </a:r>
            <a:r>
              <a:rPr lang="en-US" dirty="0" smtClean="0"/>
              <a:t> </a:t>
            </a:r>
            <a:r>
              <a:rPr lang="en-US" dirty="0" err="1" smtClean="0"/>
              <a:t>živu</a:t>
            </a:r>
            <a:r>
              <a:rPr lang="en-US" dirty="0" smtClean="0"/>
              <a:t> </a:t>
            </a:r>
            <a:r>
              <a:rPr lang="en-US" dirty="0" err="1" smtClean="0"/>
              <a:t>komunikaciju</a:t>
            </a:r>
            <a:r>
              <a:rPr lang="sr-Latn-RS" dirty="0" smtClean="0"/>
              <a:t> </a:t>
            </a:r>
            <a:r>
              <a:rPr lang="en-US" dirty="0" err="1" smtClean="0"/>
              <a:t>putem</a:t>
            </a:r>
            <a:r>
              <a:rPr lang="en-US" dirty="0" smtClean="0"/>
              <a:t> video </a:t>
            </a:r>
            <a:r>
              <a:rPr lang="en-US" dirty="0" err="1" smtClean="0"/>
              <a:t>poziva</a:t>
            </a:r>
            <a:r>
              <a:rPr lang="en-US" dirty="0" smtClean="0"/>
              <a:t> </a:t>
            </a:r>
            <a:r>
              <a:rPr lang="en-US" dirty="0" err="1" smtClean="0"/>
              <a:t>sa</a:t>
            </a:r>
            <a:r>
              <a:rPr lang="en-US" dirty="0" smtClean="0"/>
              <a:t> </a:t>
            </a:r>
            <a:r>
              <a:rPr lang="en-US" dirty="0" err="1" smtClean="0"/>
              <a:t>računara</a:t>
            </a:r>
            <a:r>
              <a:rPr lang="en-US" dirty="0" smtClean="0"/>
              <a:t>. </a:t>
            </a:r>
            <a:r>
              <a:rPr lang="en-US" dirty="0" err="1" smtClean="0"/>
              <a:t>Pogodan</a:t>
            </a:r>
            <a:r>
              <a:rPr lang="en-US" dirty="0" smtClean="0"/>
              <a:t> je </a:t>
            </a:r>
            <a:r>
              <a:rPr lang="en-US" dirty="0" err="1" smtClean="0"/>
              <a:t>za</a:t>
            </a:r>
            <a:r>
              <a:rPr lang="en-US" dirty="0" smtClean="0"/>
              <a:t> </a:t>
            </a:r>
            <a:r>
              <a:rPr lang="en-US" dirty="0" err="1" smtClean="0"/>
              <a:t>poslovne</a:t>
            </a:r>
            <a:r>
              <a:rPr lang="en-US" dirty="0" smtClean="0"/>
              <a:t> </a:t>
            </a:r>
            <a:r>
              <a:rPr lang="en-US" dirty="0" err="1" smtClean="0"/>
              <a:t>sastanke</a:t>
            </a:r>
            <a:r>
              <a:rPr lang="en-US" dirty="0" smtClean="0"/>
              <a:t>, </a:t>
            </a:r>
            <a:r>
              <a:rPr lang="en-US" dirty="0" err="1" smtClean="0"/>
              <a:t>intervjue</a:t>
            </a:r>
            <a:r>
              <a:rPr lang="en-US" dirty="0" smtClean="0"/>
              <a:t>. </a:t>
            </a:r>
            <a:r>
              <a:rPr lang="en-US" dirty="0" err="1" smtClean="0"/>
              <a:t>Moguće</a:t>
            </a:r>
            <a:r>
              <a:rPr lang="en-US" dirty="0" smtClean="0"/>
              <a:t> je </a:t>
            </a:r>
            <a:r>
              <a:rPr lang="en-US" dirty="0" err="1" smtClean="0"/>
              <a:t>deliti</a:t>
            </a:r>
            <a:r>
              <a:rPr lang="en-US" dirty="0" smtClean="0"/>
              <a:t> </a:t>
            </a:r>
            <a:r>
              <a:rPr lang="en-US" dirty="0" err="1" smtClean="0"/>
              <a:t>ekrane</a:t>
            </a:r>
            <a:r>
              <a:rPr lang="en-US" dirty="0" smtClean="0"/>
              <a:t>, </a:t>
            </a:r>
            <a:r>
              <a:rPr lang="en-US" dirty="0" err="1" smtClean="0"/>
              <a:t>dokumenta</a:t>
            </a:r>
            <a:r>
              <a:rPr lang="en-US" dirty="0" smtClean="0"/>
              <a:t>…</a:t>
            </a:r>
          </a:p>
          <a:p>
            <a:pPr lvl="0"/>
            <a:r>
              <a:rPr lang="en-US" b="1" dirty="0" smtClean="0"/>
              <a:t>Google </a:t>
            </a:r>
            <a:r>
              <a:rPr lang="en-US" b="1" dirty="0" err="1" smtClean="0"/>
              <a:t>adWords</a:t>
            </a:r>
            <a:r>
              <a:rPr lang="en-US" b="1" dirty="0" smtClean="0"/>
              <a:t> </a:t>
            </a:r>
            <a:r>
              <a:rPr lang="en-US" dirty="0" smtClean="0"/>
              <a:t>– </a:t>
            </a:r>
            <a:r>
              <a:rPr lang="en-US" dirty="0" err="1" smtClean="0"/>
              <a:t>omogućava</a:t>
            </a:r>
            <a:r>
              <a:rPr lang="en-US" dirty="0" smtClean="0"/>
              <a:t> </a:t>
            </a:r>
            <a:r>
              <a:rPr lang="en-US" dirty="0" err="1" smtClean="0"/>
              <a:t>oglašavanje</a:t>
            </a:r>
            <a:r>
              <a:rPr lang="en-US" dirty="0" smtClean="0"/>
              <a:t> </a:t>
            </a:r>
            <a:r>
              <a:rPr lang="en-US" dirty="0" err="1" smtClean="0"/>
              <a:t>posla</a:t>
            </a:r>
            <a:r>
              <a:rPr lang="en-US" dirty="0" smtClean="0"/>
              <a:t>, </a:t>
            </a:r>
            <a:r>
              <a:rPr lang="en-US" dirty="0" err="1" smtClean="0"/>
              <a:t>usluga</a:t>
            </a:r>
            <a:r>
              <a:rPr lang="en-US" dirty="0" smtClean="0"/>
              <a:t>, </a:t>
            </a:r>
            <a:r>
              <a:rPr lang="en-US" dirty="0" err="1" smtClean="0"/>
              <a:t>proizvoda</a:t>
            </a:r>
            <a:r>
              <a:rPr lang="en-US" dirty="0" smtClean="0"/>
              <a:t>. </a:t>
            </a:r>
            <a:r>
              <a:rPr lang="en-US" dirty="0" err="1" smtClean="0"/>
              <a:t>Za</a:t>
            </a:r>
            <a:r>
              <a:rPr lang="en-US" dirty="0" smtClean="0"/>
              <a:t> </a:t>
            </a:r>
            <a:r>
              <a:rPr lang="en-US" dirty="0" err="1" smtClean="0"/>
              <a:t>kreiranje</a:t>
            </a:r>
            <a:r>
              <a:rPr lang="en-US" dirty="0" smtClean="0"/>
              <a:t> </a:t>
            </a:r>
            <a:r>
              <a:rPr lang="en-US" dirty="0" err="1" smtClean="0"/>
              <a:t>oglasa</a:t>
            </a:r>
            <a:r>
              <a:rPr lang="en-US" dirty="0" smtClean="0"/>
              <a:t> </a:t>
            </a:r>
            <a:r>
              <a:rPr lang="en-US" dirty="0" err="1" smtClean="0"/>
              <a:t>važan</a:t>
            </a:r>
            <a:r>
              <a:rPr lang="en-US" dirty="0" smtClean="0"/>
              <a:t> je </a:t>
            </a:r>
            <a:r>
              <a:rPr lang="en-US" dirty="0" err="1" smtClean="0"/>
              <a:t>odabir</a:t>
            </a:r>
            <a:r>
              <a:rPr lang="en-US" dirty="0" smtClean="0"/>
              <a:t> </a:t>
            </a:r>
            <a:r>
              <a:rPr lang="en-US" dirty="0" err="1" smtClean="0"/>
              <a:t>ključnih</a:t>
            </a:r>
            <a:r>
              <a:rPr lang="en-US" dirty="0" smtClean="0"/>
              <a:t> </a:t>
            </a:r>
            <a:r>
              <a:rPr lang="en-US" dirty="0" err="1" smtClean="0"/>
              <a:t>reči</a:t>
            </a:r>
            <a:r>
              <a:rPr lang="en-US" dirty="0" smtClean="0"/>
              <a:t> </a:t>
            </a:r>
            <a:r>
              <a:rPr lang="en-US" dirty="0" err="1" smtClean="0"/>
              <a:t>ili</a:t>
            </a:r>
            <a:r>
              <a:rPr lang="en-US" dirty="0" smtClean="0"/>
              <a:t> </a:t>
            </a:r>
            <a:r>
              <a:rPr lang="en-US" dirty="0" err="1" smtClean="0"/>
              <a:t>fraza</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ALATI</a:t>
            </a:r>
            <a:endParaRPr lang="en-US" dirty="0"/>
          </a:p>
        </p:txBody>
      </p:sp>
      <p:sp>
        <p:nvSpPr>
          <p:cNvPr id="3" name="Content Placeholder 2"/>
          <p:cNvSpPr>
            <a:spLocks noGrp="1"/>
          </p:cNvSpPr>
          <p:nvPr>
            <p:ph idx="1"/>
          </p:nvPr>
        </p:nvSpPr>
        <p:spPr/>
        <p:txBody>
          <a:bodyPr>
            <a:normAutofit fontScale="92500" lnSpcReduction="10000"/>
          </a:bodyPr>
          <a:lstStyle/>
          <a:p>
            <a:pPr lvl="0"/>
            <a:r>
              <a:rPr lang="en-US" b="1" dirty="0" smtClean="0"/>
              <a:t>Google Custom Search </a:t>
            </a:r>
            <a:r>
              <a:rPr lang="en-US" dirty="0" smtClean="0"/>
              <a:t>– </a:t>
            </a:r>
            <a:r>
              <a:rPr lang="en-US" dirty="0" err="1" smtClean="0"/>
              <a:t>alat</a:t>
            </a:r>
            <a:r>
              <a:rPr lang="en-US" dirty="0" smtClean="0"/>
              <a:t> </a:t>
            </a:r>
            <a:r>
              <a:rPr lang="en-US" dirty="0" err="1" smtClean="0"/>
              <a:t>koji</a:t>
            </a:r>
            <a:r>
              <a:rPr lang="en-US" dirty="0" smtClean="0"/>
              <a:t> </a:t>
            </a:r>
            <a:r>
              <a:rPr lang="en-US" dirty="0" err="1" smtClean="0"/>
              <a:t>omogućava</a:t>
            </a:r>
            <a:r>
              <a:rPr lang="en-US" dirty="0" smtClean="0"/>
              <a:t> </a:t>
            </a:r>
            <a:r>
              <a:rPr lang="en-US" dirty="0" err="1" smtClean="0"/>
              <a:t>dodavanje</a:t>
            </a:r>
            <a:r>
              <a:rPr lang="en-US" dirty="0" smtClean="0"/>
              <a:t> Google </a:t>
            </a:r>
            <a:r>
              <a:rPr lang="en-US" dirty="0" err="1" smtClean="0"/>
              <a:t>pretraživača</a:t>
            </a:r>
            <a:r>
              <a:rPr lang="sr-Latn-RS" dirty="0" smtClean="0"/>
              <a:t> </a:t>
            </a:r>
            <a:r>
              <a:rPr lang="en-US" dirty="0" err="1" smtClean="0"/>
              <a:t>na</a:t>
            </a:r>
            <a:r>
              <a:rPr lang="en-US" dirty="0" smtClean="0"/>
              <a:t> </a:t>
            </a:r>
            <a:r>
              <a:rPr lang="en-US" dirty="0" err="1" smtClean="0"/>
              <a:t>neku</a:t>
            </a:r>
            <a:r>
              <a:rPr lang="en-US" dirty="0" smtClean="0"/>
              <a:t> </a:t>
            </a:r>
            <a:r>
              <a:rPr lang="en-US" dirty="0" err="1" smtClean="0"/>
              <a:t>stranicu</a:t>
            </a:r>
            <a:r>
              <a:rPr lang="en-US" dirty="0" smtClean="0"/>
              <a:t> </a:t>
            </a:r>
            <a:r>
              <a:rPr lang="en-US" dirty="0" err="1" smtClean="0"/>
              <a:t>sajta</a:t>
            </a:r>
            <a:r>
              <a:rPr lang="en-US" dirty="0" smtClean="0"/>
              <a:t>.</a:t>
            </a:r>
          </a:p>
          <a:p>
            <a:pPr lvl="0"/>
            <a:r>
              <a:rPr lang="en-US" b="1" dirty="0" smtClean="0"/>
              <a:t>Google Webmaster Tools </a:t>
            </a:r>
            <a:r>
              <a:rPr lang="en-US" dirty="0" smtClean="0"/>
              <a:t>– </a:t>
            </a:r>
            <a:r>
              <a:rPr lang="en-US" dirty="0" err="1" smtClean="0"/>
              <a:t>omogućava</a:t>
            </a:r>
            <a:r>
              <a:rPr lang="en-US" dirty="0" smtClean="0"/>
              <a:t> </a:t>
            </a:r>
            <a:r>
              <a:rPr lang="en-US" dirty="0" err="1" smtClean="0"/>
              <a:t>dodavanje</a:t>
            </a:r>
            <a:r>
              <a:rPr lang="en-US" dirty="0" smtClean="0"/>
              <a:t> </a:t>
            </a:r>
            <a:r>
              <a:rPr lang="en-US" dirty="0" err="1" smtClean="0"/>
              <a:t>sajta</a:t>
            </a:r>
            <a:r>
              <a:rPr lang="en-US" dirty="0" smtClean="0"/>
              <a:t> </a:t>
            </a:r>
            <a:r>
              <a:rPr lang="en-US" dirty="0" err="1" smtClean="0"/>
              <a:t>na</a:t>
            </a:r>
            <a:r>
              <a:rPr lang="en-US" dirty="0" smtClean="0"/>
              <a:t> Google, </a:t>
            </a:r>
            <a:r>
              <a:rPr lang="en-US" dirty="0" err="1" smtClean="0"/>
              <a:t>kako</a:t>
            </a:r>
            <a:r>
              <a:rPr lang="en-US" dirty="0" smtClean="0"/>
              <a:t>  bi bio </a:t>
            </a:r>
            <a:r>
              <a:rPr lang="en-US" dirty="0" err="1" smtClean="0"/>
              <a:t>indeksiran</a:t>
            </a:r>
            <a:r>
              <a:rPr lang="en-US" dirty="0" smtClean="0"/>
              <a:t>.</a:t>
            </a:r>
          </a:p>
          <a:p>
            <a:pPr lvl="0"/>
            <a:r>
              <a:rPr lang="en-US" b="1" dirty="0" smtClean="0"/>
              <a:t>Google Places </a:t>
            </a:r>
            <a:r>
              <a:rPr lang="en-US" dirty="0" smtClean="0"/>
              <a:t>– </a:t>
            </a:r>
            <a:r>
              <a:rPr lang="en-US" dirty="0" err="1" smtClean="0"/>
              <a:t>omogućava</a:t>
            </a:r>
            <a:r>
              <a:rPr lang="en-US" dirty="0" smtClean="0"/>
              <a:t> </a:t>
            </a:r>
            <a:r>
              <a:rPr lang="en-US" dirty="0" err="1" smtClean="0"/>
              <a:t>dodavanje</a:t>
            </a:r>
            <a:r>
              <a:rPr lang="en-US" dirty="0" smtClean="0"/>
              <a:t> </a:t>
            </a:r>
            <a:r>
              <a:rPr lang="en-US" dirty="0" err="1" smtClean="0"/>
              <a:t>kontakt</a:t>
            </a:r>
            <a:r>
              <a:rPr lang="en-US" dirty="0" smtClean="0"/>
              <a:t> </a:t>
            </a:r>
            <a:r>
              <a:rPr lang="en-US" dirty="0" err="1" smtClean="0"/>
              <a:t>informacija</a:t>
            </a:r>
            <a:r>
              <a:rPr lang="en-US" dirty="0" smtClean="0"/>
              <a:t>, </a:t>
            </a:r>
            <a:r>
              <a:rPr lang="en-US" dirty="0" err="1" smtClean="0"/>
              <a:t>fotografija</a:t>
            </a:r>
            <a:r>
              <a:rPr lang="en-US" dirty="0" smtClean="0"/>
              <a:t> </a:t>
            </a:r>
            <a:r>
              <a:rPr lang="sr-Latn-RS" dirty="0" smtClean="0"/>
              <a:t>i</a:t>
            </a:r>
            <a:r>
              <a:rPr lang="en-US" dirty="0" smtClean="0"/>
              <a:t> video </a:t>
            </a:r>
            <a:r>
              <a:rPr lang="en-US" dirty="0" err="1" smtClean="0"/>
              <a:t>snimaka</a:t>
            </a:r>
            <a:r>
              <a:rPr lang="en-US" dirty="0" smtClean="0"/>
              <a:t>, </a:t>
            </a:r>
            <a:r>
              <a:rPr lang="en-US" dirty="0" err="1" smtClean="0"/>
              <a:t>koji</a:t>
            </a:r>
            <a:r>
              <a:rPr lang="en-US" dirty="0" smtClean="0"/>
              <a:t> </a:t>
            </a:r>
            <a:r>
              <a:rPr lang="en-US" dirty="0" err="1" smtClean="0"/>
              <a:t>će</a:t>
            </a:r>
            <a:r>
              <a:rPr lang="en-US" dirty="0" smtClean="0"/>
              <a:t> se </a:t>
            </a:r>
            <a:r>
              <a:rPr lang="en-US" dirty="0" err="1" smtClean="0"/>
              <a:t>automatski</a:t>
            </a:r>
            <a:r>
              <a:rPr lang="en-US" dirty="0" smtClean="0"/>
              <a:t> </a:t>
            </a:r>
            <a:r>
              <a:rPr lang="en-US" dirty="0" err="1" smtClean="0"/>
              <a:t>pojaviti</a:t>
            </a:r>
            <a:r>
              <a:rPr lang="en-US" dirty="0" smtClean="0"/>
              <a:t> </a:t>
            </a:r>
            <a:r>
              <a:rPr lang="en-US" dirty="0" err="1" smtClean="0"/>
              <a:t>na</a:t>
            </a:r>
            <a:r>
              <a:rPr lang="en-US" dirty="0" smtClean="0"/>
              <a:t> Google Map, Google Plus </a:t>
            </a:r>
            <a:r>
              <a:rPr lang="sr-Latn-RS" dirty="0" smtClean="0"/>
              <a:t>i</a:t>
            </a:r>
            <a:r>
              <a:rPr lang="en-US" dirty="0" smtClean="0"/>
              <a:t> Google </a:t>
            </a:r>
            <a:r>
              <a:rPr lang="en-US" dirty="0" err="1" smtClean="0"/>
              <a:t>pretragama</a:t>
            </a:r>
            <a:r>
              <a:rPr lang="en-US" dirty="0" smtClean="0"/>
              <a:t>.</a:t>
            </a:r>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ALATI</a:t>
            </a:r>
          </a:p>
        </p:txBody>
      </p:sp>
      <p:sp>
        <p:nvSpPr>
          <p:cNvPr id="3" name="Content Placeholder 2"/>
          <p:cNvSpPr>
            <a:spLocks noGrp="1"/>
          </p:cNvSpPr>
          <p:nvPr>
            <p:ph idx="1"/>
          </p:nvPr>
        </p:nvSpPr>
        <p:spPr>
          <a:xfrm>
            <a:off x="457200" y="1600201"/>
            <a:ext cx="8229600" cy="1756792"/>
          </a:xfrm>
        </p:spPr>
        <p:txBody>
          <a:bodyPr>
            <a:normAutofit fontScale="92500"/>
          </a:bodyPr>
          <a:lstStyle/>
          <a:p>
            <a:pPr lvl="0"/>
            <a:r>
              <a:rPr lang="en-US" b="1" dirty="0"/>
              <a:t>Google Docs </a:t>
            </a:r>
            <a:r>
              <a:rPr lang="en-US" dirty="0"/>
              <a:t>-  </a:t>
            </a:r>
            <a:r>
              <a:rPr lang="en-US" dirty="0" err="1"/>
              <a:t>vrsta</a:t>
            </a:r>
            <a:r>
              <a:rPr lang="en-US" dirty="0"/>
              <a:t> </a:t>
            </a:r>
            <a:r>
              <a:rPr lang="en-US" dirty="0" err="1"/>
              <a:t>kancelarijskog</a:t>
            </a:r>
            <a:r>
              <a:rPr lang="en-US" dirty="0"/>
              <a:t> </a:t>
            </a:r>
            <a:r>
              <a:rPr lang="en-US" dirty="0" err="1"/>
              <a:t>softvera</a:t>
            </a:r>
            <a:r>
              <a:rPr lang="en-US" dirty="0"/>
              <a:t>, </a:t>
            </a:r>
            <a:r>
              <a:rPr lang="en-US" dirty="0" err="1"/>
              <a:t>sastoji</a:t>
            </a:r>
            <a:r>
              <a:rPr lang="en-US" dirty="0"/>
              <a:t> se od </a:t>
            </a:r>
            <a:r>
              <a:rPr lang="en-US" dirty="0" err="1"/>
              <a:t>programa</a:t>
            </a:r>
            <a:r>
              <a:rPr lang="en-US" dirty="0"/>
              <a:t> </a:t>
            </a:r>
            <a:r>
              <a:rPr lang="en-US" dirty="0" err="1"/>
              <a:t>za</a:t>
            </a:r>
            <a:r>
              <a:rPr lang="en-US" dirty="0"/>
              <a:t> </a:t>
            </a:r>
            <a:r>
              <a:rPr lang="en-US" dirty="0" err="1"/>
              <a:t>obradu</a:t>
            </a:r>
            <a:r>
              <a:rPr lang="en-US" dirty="0"/>
              <a:t> </a:t>
            </a:r>
            <a:r>
              <a:rPr lang="en-US" dirty="0" err="1"/>
              <a:t>teksta</a:t>
            </a:r>
            <a:r>
              <a:rPr lang="en-US" dirty="0"/>
              <a:t>, </a:t>
            </a:r>
            <a:r>
              <a:rPr lang="en-US" dirty="0" err="1"/>
              <a:t>tabela</a:t>
            </a:r>
            <a:r>
              <a:rPr lang="en-US" dirty="0"/>
              <a:t> I </a:t>
            </a:r>
            <a:r>
              <a:rPr lang="en-US" dirty="0" err="1"/>
              <a:t>prezentacija</a:t>
            </a:r>
            <a:r>
              <a:rPr lang="en-US" dirty="0"/>
              <a:t>, </a:t>
            </a:r>
            <a:r>
              <a:rPr lang="en-US" dirty="0" err="1"/>
              <a:t>uz</a:t>
            </a:r>
            <a:r>
              <a:rPr lang="en-US" dirty="0"/>
              <a:t> </a:t>
            </a:r>
            <a:r>
              <a:rPr lang="en-US" dirty="0" err="1"/>
              <a:t>mogućnost</a:t>
            </a:r>
            <a:r>
              <a:rPr lang="en-US" dirty="0"/>
              <a:t> </a:t>
            </a:r>
            <a:r>
              <a:rPr lang="en-US" dirty="0" err="1"/>
              <a:t>deljenja</a:t>
            </a:r>
            <a:r>
              <a:rPr lang="en-US" dirty="0"/>
              <a:t> </a:t>
            </a:r>
            <a:r>
              <a:rPr lang="en-US" dirty="0" err="1"/>
              <a:t>dokumenata</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57</a:t>
            </a:fld>
            <a:endParaRPr lang="en-US"/>
          </a:p>
        </p:txBody>
      </p:sp>
      <p:pic>
        <p:nvPicPr>
          <p:cNvPr id="6" name="Picture 5"/>
          <p:cNvPicPr>
            <a:picLocks noChangeAspect="1"/>
          </p:cNvPicPr>
          <p:nvPr/>
        </p:nvPicPr>
        <p:blipFill>
          <a:blip r:embed="rId2"/>
          <a:stretch>
            <a:fillRect/>
          </a:stretch>
        </p:blipFill>
        <p:spPr>
          <a:xfrm>
            <a:off x="4067944" y="3355938"/>
            <a:ext cx="4791861" cy="3335461"/>
          </a:xfrm>
          <a:prstGeom prst="rect">
            <a:avLst/>
          </a:prstGeom>
        </p:spPr>
      </p:pic>
    </p:spTree>
    <p:extLst>
      <p:ext uri="{BB962C8B-B14F-4D97-AF65-F5344CB8AC3E}">
        <p14:creationId xmlns:p14="http://schemas.microsoft.com/office/powerpoint/2010/main" val="1787861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Form</a:t>
            </a:r>
            <a:endParaRPr lang="sr-Latn-RS"/>
          </a:p>
        </p:txBody>
      </p:sp>
      <p:sp>
        <p:nvSpPr>
          <p:cNvPr id="3" name="Content Placeholder 2"/>
          <p:cNvSpPr>
            <a:spLocks noGrp="1"/>
          </p:cNvSpPr>
          <p:nvPr>
            <p:ph idx="1"/>
          </p:nvPr>
        </p:nvSpPr>
        <p:spPr>
          <a:xfrm>
            <a:off x="457200" y="1600201"/>
            <a:ext cx="8229600" cy="1309163"/>
          </a:xfrm>
        </p:spPr>
        <p:txBody>
          <a:bodyPr>
            <a:normAutofit fontScale="92500" lnSpcReduction="20000"/>
          </a:bodyPr>
          <a:lstStyle/>
          <a:p>
            <a:pPr lvl="0"/>
            <a:r>
              <a:rPr lang="en-US" b="1"/>
              <a:t>Google Form </a:t>
            </a:r>
            <a:r>
              <a:rPr lang="en-US"/>
              <a:t>– je alat koji omogućava kreiranje formi za online ankete, privlačenje posetioca, prikupljanja informacija o </a:t>
            </a:r>
            <a:r>
              <a:rPr lang="en-US"/>
              <a:t>kupcima</a:t>
            </a:r>
            <a:r>
              <a:rPr lang="en-US" smtClean="0"/>
              <a:t>…</a:t>
            </a:r>
            <a:endParaRPr lang="en-US"/>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58</a:t>
            </a:fld>
            <a:endParaRPr lang="en-US"/>
          </a:p>
        </p:txBody>
      </p:sp>
      <p:pic>
        <p:nvPicPr>
          <p:cNvPr id="6" name="Picture 5"/>
          <p:cNvPicPr>
            <a:picLocks noChangeAspect="1"/>
          </p:cNvPicPr>
          <p:nvPr/>
        </p:nvPicPr>
        <p:blipFill>
          <a:blip r:embed="rId2"/>
          <a:stretch>
            <a:fillRect/>
          </a:stretch>
        </p:blipFill>
        <p:spPr>
          <a:xfrm>
            <a:off x="4291682" y="2909364"/>
            <a:ext cx="4523036" cy="3159280"/>
          </a:xfrm>
          <a:prstGeom prst="rect">
            <a:avLst/>
          </a:prstGeom>
        </p:spPr>
      </p:pic>
    </p:spTree>
    <p:extLst>
      <p:ext uri="{BB962C8B-B14F-4D97-AF65-F5344CB8AC3E}">
        <p14:creationId xmlns:p14="http://schemas.microsoft.com/office/powerpoint/2010/main" val="629135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Drawings</a:t>
            </a:r>
            <a:endParaRPr lang="sr-Latn-RS"/>
          </a:p>
        </p:txBody>
      </p:sp>
      <p:sp>
        <p:nvSpPr>
          <p:cNvPr id="3" name="Content Placeholder 2"/>
          <p:cNvSpPr>
            <a:spLocks noGrp="1"/>
          </p:cNvSpPr>
          <p:nvPr>
            <p:ph idx="1"/>
          </p:nvPr>
        </p:nvSpPr>
        <p:spPr>
          <a:xfrm>
            <a:off x="457200" y="1600200"/>
            <a:ext cx="8229600" cy="1324745"/>
          </a:xfrm>
        </p:spPr>
        <p:txBody>
          <a:bodyPr/>
          <a:lstStyle/>
          <a:p>
            <a:pPr lvl="0"/>
            <a:r>
              <a:rPr lang="en-US" b="1"/>
              <a:t>Google Drawings </a:t>
            </a:r>
            <a:r>
              <a:rPr lang="en-US"/>
              <a:t>je alat za crtanje dijagrama, grafikona…</a:t>
            </a:r>
          </a:p>
          <a:p>
            <a:endParaRPr lang="sr-Latn-RS"/>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59</a:t>
            </a:fld>
            <a:endParaRPr lang="en-US"/>
          </a:p>
        </p:txBody>
      </p:sp>
      <p:pic>
        <p:nvPicPr>
          <p:cNvPr id="6" name="Picture 5"/>
          <p:cNvPicPr>
            <a:picLocks noChangeAspect="1"/>
          </p:cNvPicPr>
          <p:nvPr/>
        </p:nvPicPr>
        <p:blipFill>
          <a:blip r:embed="rId2"/>
          <a:stretch>
            <a:fillRect/>
          </a:stretch>
        </p:blipFill>
        <p:spPr>
          <a:xfrm>
            <a:off x="1835696" y="3155132"/>
            <a:ext cx="5133345" cy="2971031"/>
          </a:xfrm>
          <a:prstGeom prst="rect">
            <a:avLst/>
          </a:prstGeom>
        </p:spPr>
      </p:pic>
    </p:spTree>
    <p:extLst>
      <p:ext uri="{BB962C8B-B14F-4D97-AF65-F5344CB8AC3E}">
        <p14:creationId xmlns:p14="http://schemas.microsoft.com/office/powerpoint/2010/main" val="3845041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Elektronska trgovina</a:t>
            </a:r>
          </a:p>
        </p:txBody>
      </p:sp>
      <p:sp>
        <p:nvSpPr>
          <p:cNvPr id="37891" name="Rectangle 3"/>
          <p:cNvSpPr>
            <a:spLocks noGrp="1" noChangeArrowheads="1"/>
          </p:cNvSpPr>
          <p:nvPr>
            <p:ph idx="1"/>
          </p:nvPr>
        </p:nvSpPr>
        <p:spPr/>
        <p:txBody>
          <a:bodyPr/>
          <a:lstStyle/>
          <a:p>
            <a:pPr algn="just"/>
            <a:r>
              <a:rPr lang="en-US" sz="2400" dirty="0"/>
              <a:t>P</a:t>
            </a:r>
            <a:r>
              <a:rPr lang="sr-Latn-CS" sz="2400" dirty="0"/>
              <a:t>redstavlja poslovnu komunikaciju i prenos dobara i usluga (kupovina i prodaja), preko mreže i računara, kao i prenos kapitala, korišćenjem digitalne komunikacije. </a:t>
            </a:r>
            <a:endParaRPr lang="en-US" sz="2400" dirty="0"/>
          </a:p>
          <a:p>
            <a:pPr algn="just"/>
            <a:r>
              <a:rPr lang="sr-Latn-CS" sz="2400" dirty="0"/>
              <a:t>Uključuje i ostale poslovne funkcije preduzeća, kao što su marketing, finansije, proizvodnja, prodaja i administrativna funkcija, koje su neophodne u procesu </a:t>
            </a:r>
            <a:r>
              <a:rPr lang="sr-Latn-CS" sz="2400" dirty="0" smtClean="0"/>
              <a:t>trgovine.</a:t>
            </a:r>
            <a:r>
              <a:rPr lang="en-US" dirty="0" smtClean="0"/>
              <a:t> </a:t>
            </a:r>
            <a:endParaRPr lang="en-US" dirty="0"/>
          </a:p>
        </p:txBody>
      </p:sp>
      <p:pic>
        <p:nvPicPr>
          <p:cNvPr id="37892" name="Picture 4"/>
          <p:cNvPicPr>
            <a:picLocks noChangeAspect="1" noChangeArrowheads="1"/>
          </p:cNvPicPr>
          <p:nvPr/>
        </p:nvPicPr>
        <p:blipFill>
          <a:blip r:embed="rId2" cstate="print"/>
          <a:srcRect/>
          <a:stretch>
            <a:fillRect/>
          </a:stretch>
        </p:blipFill>
        <p:spPr bwMode="auto">
          <a:xfrm>
            <a:off x="3563938" y="4149725"/>
            <a:ext cx="4286250" cy="270827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891C79-82D5-47AA-9EB4-145A5E1185D3}" type="slidenum">
              <a:rPr lang="en-US" smtClean="0"/>
              <a:pPr/>
              <a:t>6</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ALATI</a:t>
            </a:r>
            <a:endParaRPr lang="en-US" dirty="0"/>
          </a:p>
        </p:txBody>
      </p:sp>
      <p:sp>
        <p:nvSpPr>
          <p:cNvPr id="3" name="Content Placeholder 2"/>
          <p:cNvSpPr>
            <a:spLocks noGrp="1"/>
          </p:cNvSpPr>
          <p:nvPr>
            <p:ph idx="1"/>
          </p:nvPr>
        </p:nvSpPr>
        <p:spPr>
          <a:xfrm>
            <a:off x="457200" y="1600201"/>
            <a:ext cx="8229600" cy="1324744"/>
          </a:xfrm>
        </p:spPr>
        <p:txBody>
          <a:bodyPr>
            <a:normAutofit fontScale="92500" lnSpcReduction="20000"/>
          </a:bodyPr>
          <a:lstStyle/>
          <a:p>
            <a:pPr lvl="0"/>
            <a:r>
              <a:rPr lang="en-US" b="1" dirty="0" smtClean="0"/>
              <a:t>Google Sites </a:t>
            </a:r>
            <a:r>
              <a:rPr lang="en-US" dirty="0" smtClean="0"/>
              <a:t>– </a:t>
            </a:r>
            <a:r>
              <a:rPr lang="en-US" dirty="0" err="1" smtClean="0"/>
              <a:t>alat</a:t>
            </a:r>
            <a:r>
              <a:rPr lang="en-US" dirty="0" smtClean="0"/>
              <a:t> </a:t>
            </a:r>
            <a:r>
              <a:rPr lang="en-US" dirty="0" err="1" smtClean="0"/>
              <a:t>koji</a:t>
            </a:r>
            <a:r>
              <a:rPr lang="en-US" dirty="0" smtClean="0"/>
              <a:t> </a:t>
            </a:r>
            <a:r>
              <a:rPr lang="en-US" dirty="0" err="1" smtClean="0"/>
              <a:t>omogućava</a:t>
            </a:r>
            <a:r>
              <a:rPr lang="en-US" dirty="0" smtClean="0"/>
              <a:t> </a:t>
            </a:r>
            <a:r>
              <a:rPr lang="en-US" dirty="0" err="1" smtClean="0"/>
              <a:t>pravljenje</a:t>
            </a:r>
            <a:r>
              <a:rPr lang="en-US" dirty="0" smtClean="0"/>
              <a:t> </a:t>
            </a:r>
            <a:r>
              <a:rPr lang="en-US" dirty="0" err="1" smtClean="0"/>
              <a:t>sajtova</a:t>
            </a:r>
            <a:r>
              <a:rPr lang="en-US" dirty="0" smtClean="0"/>
              <a:t>. </a:t>
            </a:r>
            <a:r>
              <a:rPr lang="en-US" dirty="0" err="1" smtClean="0"/>
              <a:t>Moguće</a:t>
            </a:r>
            <a:r>
              <a:rPr lang="en-US" dirty="0" smtClean="0"/>
              <a:t> je </a:t>
            </a:r>
            <a:r>
              <a:rPr lang="en-US" dirty="0" err="1" smtClean="0"/>
              <a:t>izabrati</a:t>
            </a:r>
            <a:r>
              <a:rPr lang="en-US" dirty="0" smtClean="0"/>
              <a:t> </a:t>
            </a:r>
            <a:r>
              <a:rPr lang="en-US" dirty="0" err="1" smtClean="0"/>
              <a:t>šablone</a:t>
            </a:r>
            <a:r>
              <a:rPr lang="en-US" dirty="0" smtClean="0"/>
              <a:t> I </a:t>
            </a:r>
            <a:r>
              <a:rPr lang="en-US" dirty="0" err="1" smtClean="0"/>
              <a:t>pratiti</a:t>
            </a:r>
            <a:r>
              <a:rPr lang="en-US" dirty="0" smtClean="0"/>
              <a:t> </a:t>
            </a:r>
            <a:r>
              <a:rPr lang="en-US" dirty="0" err="1" smtClean="0"/>
              <a:t>automatizavan</a:t>
            </a:r>
            <a:r>
              <a:rPr lang="en-US" dirty="0" smtClean="0"/>
              <a:t> process </a:t>
            </a:r>
            <a:r>
              <a:rPr lang="en-US" dirty="0" err="1" smtClean="0"/>
              <a:t>izrade</a:t>
            </a:r>
            <a:r>
              <a:rPr lang="en-US" dirty="0" smtClean="0"/>
              <a:t> </a:t>
            </a:r>
            <a:r>
              <a:rPr lang="en-US" dirty="0" err="1" smtClean="0"/>
              <a:t>sajta</a:t>
            </a:r>
            <a:r>
              <a:rPr lang="en-US" dirty="0" smtClean="0"/>
              <a:t>.</a:t>
            </a:r>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60</a:t>
            </a:fld>
            <a:endParaRPr lang="en-US"/>
          </a:p>
        </p:txBody>
      </p:sp>
      <p:pic>
        <p:nvPicPr>
          <p:cNvPr id="6" name="Picture 5"/>
          <p:cNvPicPr>
            <a:picLocks noChangeAspect="1"/>
          </p:cNvPicPr>
          <p:nvPr/>
        </p:nvPicPr>
        <p:blipFill>
          <a:blip r:embed="rId2"/>
          <a:stretch>
            <a:fillRect/>
          </a:stretch>
        </p:blipFill>
        <p:spPr>
          <a:xfrm>
            <a:off x="2051720" y="3223396"/>
            <a:ext cx="5837124" cy="349807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GOOGLE  ALATI</a:t>
            </a:r>
            <a:endParaRPr lang="en-US"/>
          </a:p>
        </p:txBody>
      </p:sp>
      <p:sp>
        <p:nvSpPr>
          <p:cNvPr id="3" name="Content Placeholder 2"/>
          <p:cNvSpPr>
            <a:spLocks noGrp="1"/>
          </p:cNvSpPr>
          <p:nvPr>
            <p:ph idx="1"/>
          </p:nvPr>
        </p:nvSpPr>
        <p:spPr/>
        <p:txBody>
          <a:bodyPr/>
          <a:lstStyle/>
          <a:p>
            <a:pPr lvl="0"/>
            <a:r>
              <a:rPr lang="en-US" b="1" dirty="0"/>
              <a:t>Google Blog Search </a:t>
            </a:r>
            <a:r>
              <a:rPr lang="en-US" dirty="0"/>
              <a:t>– </a:t>
            </a:r>
            <a:r>
              <a:rPr lang="en-US" dirty="0" err="1"/>
              <a:t>omogućava</a:t>
            </a:r>
            <a:r>
              <a:rPr lang="en-US" dirty="0"/>
              <a:t> </a:t>
            </a:r>
            <a:r>
              <a:rPr lang="en-US" dirty="0" err="1"/>
              <a:t>pretraživanje</a:t>
            </a:r>
            <a:r>
              <a:rPr lang="en-US" dirty="0"/>
              <a:t> </a:t>
            </a:r>
            <a:r>
              <a:rPr lang="en-US" dirty="0" err="1"/>
              <a:t>blogova</a:t>
            </a:r>
            <a:r>
              <a:rPr lang="en-US" dirty="0"/>
              <a:t>.</a:t>
            </a:r>
          </a:p>
          <a:p>
            <a:pPr lvl="0"/>
            <a:r>
              <a:rPr lang="en-US" b="1" dirty="0"/>
              <a:t>Google Website Optimizer </a:t>
            </a:r>
            <a:r>
              <a:rPr lang="en-US" dirty="0"/>
              <a:t>– </a:t>
            </a:r>
            <a:r>
              <a:rPr lang="en-US" dirty="0" err="1"/>
              <a:t>omogućava</a:t>
            </a:r>
            <a:r>
              <a:rPr lang="en-US" dirty="0"/>
              <a:t> </a:t>
            </a:r>
            <a:r>
              <a:rPr lang="en-US" dirty="0" err="1"/>
              <a:t>testiranje</a:t>
            </a:r>
            <a:r>
              <a:rPr lang="en-US" dirty="0"/>
              <a:t> </a:t>
            </a:r>
            <a:r>
              <a:rPr lang="en-US" dirty="0" err="1"/>
              <a:t>sajtova</a:t>
            </a:r>
            <a:r>
              <a:rPr lang="en-US" dirty="0"/>
              <a:t>, </a:t>
            </a:r>
            <a:r>
              <a:rPr lang="en-US" dirty="0" err="1"/>
              <a:t>poboljšanje</a:t>
            </a:r>
            <a:r>
              <a:rPr lang="en-US" dirty="0"/>
              <a:t> </a:t>
            </a:r>
            <a:r>
              <a:rPr lang="en-US" dirty="0" err="1"/>
              <a:t>optimizacije</a:t>
            </a:r>
            <a:r>
              <a:rPr lang="en-US" dirty="0"/>
              <a:t>, </a:t>
            </a:r>
            <a:r>
              <a:rPr lang="en-US" dirty="0" err="1"/>
              <a:t>dizajna</a:t>
            </a:r>
            <a:r>
              <a:rPr lang="en-US" dirty="0"/>
              <a:t> I </a:t>
            </a:r>
            <a:r>
              <a:rPr lang="en-US" dirty="0" err="1"/>
              <a:t>konverzije</a:t>
            </a:r>
            <a:r>
              <a:rPr lang="en-US" dirty="0"/>
              <a:t>.</a:t>
            </a:r>
          </a:p>
          <a:p>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61</a:t>
            </a:fld>
            <a:endParaRPr lang="en-US"/>
          </a:p>
        </p:txBody>
      </p:sp>
    </p:spTree>
    <p:extLst>
      <p:ext uri="{BB962C8B-B14F-4D97-AF65-F5344CB8AC3E}">
        <p14:creationId xmlns:p14="http://schemas.microsoft.com/office/powerpoint/2010/main" val="2007579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dirty="0" smtClean="0"/>
              <a:t>Google disk (drive)</a:t>
            </a:r>
            <a:endParaRPr lang="en-US" dirty="0"/>
          </a:p>
        </p:txBody>
      </p:sp>
      <p:sp>
        <p:nvSpPr>
          <p:cNvPr id="3" name="Content Placeholder 2"/>
          <p:cNvSpPr>
            <a:spLocks noGrp="1"/>
          </p:cNvSpPr>
          <p:nvPr>
            <p:ph idx="1"/>
          </p:nvPr>
        </p:nvSpPr>
        <p:spPr/>
        <p:txBody>
          <a:bodyPr>
            <a:normAutofit fontScale="85000" lnSpcReduction="10000"/>
          </a:bodyPr>
          <a:lstStyle/>
          <a:p>
            <a:r>
              <a:rPr lang="sr-Latn-RS" dirty="0" smtClean="0"/>
              <a:t>... </a:t>
            </a:r>
            <a:r>
              <a:rPr lang="en-US" dirty="0" smtClean="0"/>
              <a:t>je </a:t>
            </a:r>
            <a:r>
              <a:rPr lang="en-US" dirty="0" err="1" smtClean="0"/>
              <a:t>servis</a:t>
            </a:r>
            <a:r>
              <a:rPr lang="en-US" dirty="0" smtClean="0"/>
              <a:t> </a:t>
            </a:r>
            <a:r>
              <a:rPr lang="en-US" dirty="0" err="1" smtClean="0"/>
              <a:t>za</a:t>
            </a:r>
            <a:r>
              <a:rPr lang="en-US" dirty="0" smtClean="0"/>
              <a:t> </a:t>
            </a:r>
            <a:r>
              <a:rPr lang="en-US" dirty="0" err="1" smtClean="0"/>
              <a:t>skladištenje</a:t>
            </a:r>
            <a:r>
              <a:rPr lang="en-US" dirty="0" smtClean="0"/>
              <a:t> </a:t>
            </a:r>
            <a:r>
              <a:rPr lang="en-US" dirty="0" err="1" smtClean="0"/>
              <a:t>i</a:t>
            </a:r>
            <a:r>
              <a:rPr lang="en-US" dirty="0" smtClean="0"/>
              <a:t> </a:t>
            </a:r>
            <a:r>
              <a:rPr lang="en-US" dirty="0" err="1" smtClean="0"/>
              <a:t>sinhronizaciju</a:t>
            </a:r>
            <a:r>
              <a:rPr lang="en-US" dirty="0" smtClean="0"/>
              <a:t> datoteka. </a:t>
            </a:r>
            <a:r>
              <a:rPr lang="en-US" dirty="0" err="1" smtClean="0"/>
              <a:t>Dozvoljava</a:t>
            </a:r>
            <a:r>
              <a:rPr lang="en-US" dirty="0" smtClean="0"/>
              <a:t> </a:t>
            </a:r>
            <a:r>
              <a:rPr lang="en-US" dirty="0" err="1" smtClean="0"/>
              <a:t>korisnicima</a:t>
            </a:r>
            <a:r>
              <a:rPr lang="en-US" dirty="0" smtClean="0"/>
              <a:t> </a:t>
            </a:r>
            <a:r>
              <a:rPr lang="en-US" dirty="0" err="1" smtClean="0"/>
              <a:t>da</a:t>
            </a:r>
            <a:r>
              <a:rPr lang="en-US" dirty="0" smtClean="0"/>
              <a:t> </a:t>
            </a:r>
            <a:r>
              <a:rPr lang="en-US" dirty="0" err="1" smtClean="0"/>
              <a:t>skladiše</a:t>
            </a:r>
            <a:r>
              <a:rPr lang="en-US" dirty="0" smtClean="0"/>
              <a:t> </a:t>
            </a:r>
            <a:r>
              <a:rPr lang="en-US" dirty="0" err="1" smtClean="0"/>
              <a:t>datoteke</a:t>
            </a:r>
            <a:r>
              <a:rPr lang="en-US" dirty="0" smtClean="0"/>
              <a:t> </a:t>
            </a:r>
            <a:r>
              <a:rPr lang="en-US" dirty="0" err="1" smtClean="0"/>
              <a:t>i</a:t>
            </a:r>
            <a:r>
              <a:rPr lang="en-US" dirty="0" smtClean="0"/>
              <a:t> </a:t>
            </a:r>
            <a:r>
              <a:rPr lang="en-US" dirty="0" err="1" smtClean="0"/>
              <a:t>fascikle</a:t>
            </a:r>
            <a:r>
              <a:rPr lang="en-US" dirty="0" smtClean="0"/>
              <a:t> u oblak, dele </a:t>
            </a:r>
            <a:r>
              <a:rPr lang="en-US" dirty="0" err="1" smtClean="0"/>
              <a:t>datoteke</a:t>
            </a:r>
            <a:r>
              <a:rPr lang="en-US" dirty="0" smtClean="0"/>
              <a:t>, </a:t>
            </a:r>
            <a:r>
              <a:rPr lang="en-US" dirty="0" err="1" smtClean="0"/>
              <a:t>izmenjuju</a:t>
            </a:r>
            <a:r>
              <a:rPr lang="en-US" dirty="0" smtClean="0"/>
              <a:t> </a:t>
            </a:r>
            <a:r>
              <a:rPr lang="en-US" dirty="0" err="1" smtClean="0"/>
              <a:t>dokumenta</a:t>
            </a:r>
            <a:r>
              <a:rPr lang="en-US" dirty="0" smtClean="0"/>
              <a:t>, </a:t>
            </a:r>
            <a:r>
              <a:rPr lang="en-US" dirty="0" err="1" smtClean="0"/>
              <a:t>tabele</a:t>
            </a:r>
            <a:r>
              <a:rPr lang="en-US" dirty="0" smtClean="0"/>
              <a:t> </a:t>
            </a:r>
            <a:r>
              <a:rPr lang="en-US" dirty="0" err="1" smtClean="0"/>
              <a:t>i</a:t>
            </a:r>
            <a:r>
              <a:rPr lang="en-US" dirty="0" smtClean="0"/>
              <a:t> </a:t>
            </a:r>
            <a:r>
              <a:rPr lang="en-US" dirty="0" err="1" smtClean="0"/>
              <a:t>prezentacije</a:t>
            </a:r>
            <a:r>
              <a:rPr lang="en-US" dirty="0" smtClean="0"/>
              <a:t>.</a:t>
            </a:r>
          </a:p>
          <a:p>
            <a:r>
              <a:rPr lang="en-US" dirty="0" smtClean="0"/>
              <a:t>Google disk je </a:t>
            </a:r>
            <a:r>
              <a:rPr lang="en-US" dirty="0" err="1" smtClean="0"/>
              <a:t>pokrenut</a:t>
            </a:r>
            <a:r>
              <a:rPr lang="en-US" dirty="0" smtClean="0"/>
              <a:t> 24. </a:t>
            </a:r>
            <a:r>
              <a:rPr lang="en-US" dirty="0" err="1" smtClean="0"/>
              <a:t>aprila</a:t>
            </a:r>
            <a:r>
              <a:rPr lang="en-US" dirty="0" smtClean="0"/>
              <a:t> 2012. </a:t>
            </a:r>
            <a:r>
              <a:rPr lang="en-US" dirty="0" err="1" smtClean="0"/>
              <a:t>godine</a:t>
            </a:r>
            <a:r>
              <a:rPr lang="en-US" dirty="0" smtClean="0"/>
              <a:t>, </a:t>
            </a:r>
            <a:r>
              <a:rPr lang="en-US" dirty="0" err="1" smtClean="0"/>
              <a:t>i</a:t>
            </a:r>
            <a:r>
              <a:rPr lang="en-US" dirty="0" smtClean="0"/>
              <a:t> </a:t>
            </a:r>
            <a:r>
              <a:rPr lang="en-US" dirty="0" err="1" smtClean="0"/>
              <a:t>imao</a:t>
            </a:r>
            <a:r>
              <a:rPr lang="en-US" dirty="0" smtClean="0"/>
              <a:t> je 240 </a:t>
            </a:r>
            <a:r>
              <a:rPr lang="en-US" dirty="0" err="1" smtClean="0"/>
              <a:t>miliona</a:t>
            </a:r>
            <a:r>
              <a:rPr lang="en-US" dirty="0" smtClean="0"/>
              <a:t> </a:t>
            </a:r>
            <a:r>
              <a:rPr lang="en-US" dirty="0" err="1" smtClean="0"/>
              <a:t>mesečno</a:t>
            </a:r>
            <a:r>
              <a:rPr lang="en-US" dirty="0" smtClean="0"/>
              <a:t> </a:t>
            </a:r>
            <a:r>
              <a:rPr lang="en-US" dirty="0" err="1" smtClean="0"/>
              <a:t>aktivnih</a:t>
            </a:r>
            <a:r>
              <a:rPr lang="en-US" dirty="0" smtClean="0"/>
              <a:t> </a:t>
            </a:r>
            <a:r>
              <a:rPr lang="en-US" dirty="0" err="1" smtClean="0"/>
              <a:t>korisnika</a:t>
            </a:r>
            <a:r>
              <a:rPr lang="en-US" dirty="0" smtClean="0"/>
              <a:t> do </a:t>
            </a:r>
            <a:r>
              <a:rPr lang="en-US" dirty="0" err="1" smtClean="0"/>
              <a:t>oktobra</a:t>
            </a:r>
            <a:r>
              <a:rPr lang="en-US" dirty="0" smtClean="0"/>
              <a:t> 2014. Google je </a:t>
            </a:r>
            <a:r>
              <a:rPr lang="en-US" dirty="0" err="1" smtClean="0"/>
              <a:t>septembra</a:t>
            </a:r>
            <a:r>
              <a:rPr lang="en-US" dirty="0" smtClean="0"/>
              <a:t> 2015. </a:t>
            </a:r>
            <a:r>
              <a:rPr lang="en-US" dirty="0" err="1" smtClean="0"/>
              <a:t>objavio</a:t>
            </a:r>
            <a:r>
              <a:rPr lang="en-US" dirty="0" smtClean="0"/>
              <a:t> </a:t>
            </a:r>
            <a:r>
              <a:rPr lang="en-US" dirty="0" err="1" smtClean="0"/>
              <a:t>da</a:t>
            </a:r>
            <a:r>
              <a:rPr lang="en-US" dirty="0" smtClean="0"/>
              <a:t> </a:t>
            </a:r>
            <a:r>
              <a:rPr lang="en-US" dirty="0" err="1" smtClean="0"/>
              <a:t>imaju</a:t>
            </a:r>
            <a:r>
              <a:rPr lang="en-US" dirty="0" smtClean="0"/>
              <a:t> </a:t>
            </a:r>
            <a:r>
              <a:rPr lang="en-US" dirty="0" err="1" smtClean="0"/>
              <a:t>preko</a:t>
            </a:r>
            <a:r>
              <a:rPr lang="en-US" dirty="0" smtClean="0"/>
              <a:t> </a:t>
            </a:r>
            <a:r>
              <a:rPr lang="en-US" dirty="0" err="1" smtClean="0"/>
              <a:t>milion</a:t>
            </a:r>
            <a:r>
              <a:rPr lang="en-US" dirty="0" smtClean="0"/>
              <a:t> </a:t>
            </a:r>
            <a:r>
              <a:rPr lang="en-US" dirty="0" err="1" smtClean="0"/>
              <a:t>individualnih</a:t>
            </a:r>
            <a:r>
              <a:rPr lang="en-US" dirty="0" smtClean="0"/>
              <a:t> </a:t>
            </a:r>
            <a:r>
              <a:rPr lang="en-US" dirty="0" err="1" smtClean="0"/>
              <a:t>ili</a:t>
            </a:r>
            <a:r>
              <a:rPr lang="en-US" dirty="0" smtClean="0"/>
              <a:t> </a:t>
            </a:r>
            <a:r>
              <a:rPr lang="en-US" dirty="0" err="1" smtClean="0"/>
              <a:t>organizaciono</a:t>
            </a:r>
            <a:r>
              <a:rPr lang="en-US" dirty="0" smtClean="0"/>
              <a:t> </a:t>
            </a:r>
            <a:r>
              <a:rPr lang="en-US" dirty="0" err="1" smtClean="0"/>
              <a:t>plaćenih</a:t>
            </a:r>
            <a:r>
              <a:rPr lang="en-US" dirty="0" smtClean="0"/>
              <a:t> </a:t>
            </a:r>
            <a:r>
              <a:rPr lang="en-US" dirty="0" err="1" smtClean="0"/>
              <a:t>korisnika</a:t>
            </a:r>
            <a:r>
              <a:rPr lang="en-US" dirty="0" smtClean="0"/>
              <a:t> Google </a:t>
            </a:r>
            <a:r>
              <a:rPr lang="en-US" dirty="0" err="1" smtClean="0"/>
              <a:t>diska</a:t>
            </a:r>
            <a:r>
              <a:rPr lang="en-US" dirty="0" smtClean="0"/>
              <a:t>, </a:t>
            </a:r>
            <a:r>
              <a:rPr lang="en-US" dirty="0" err="1" smtClean="0"/>
              <a:t>i</a:t>
            </a:r>
            <a:r>
              <a:rPr lang="en-US" dirty="0" smtClean="0"/>
              <a:t> </a:t>
            </a:r>
            <a:r>
              <a:rPr lang="en-US" dirty="0" err="1" smtClean="0"/>
              <a:t>da</a:t>
            </a:r>
            <a:r>
              <a:rPr lang="en-US" dirty="0" smtClean="0"/>
              <a:t> </a:t>
            </a:r>
            <a:r>
              <a:rPr lang="en-US" dirty="0" err="1" smtClean="0"/>
              <a:t>su</a:t>
            </a:r>
            <a:r>
              <a:rPr lang="en-US" dirty="0" smtClean="0"/>
              <a:t> </a:t>
            </a:r>
            <a:r>
              <a:rPr lang="en-US" dirty="0" err="1" smtClean="0"/>
              <a:t>napravili</a:t>
            </a:r>
            <a:r>
              <a:rPr lang="en-US" dirty="0" smtClean="0"/>
              <a:t> </a:t>
            </a:r>
            <a:r>
              <a:rPr lang="en-US" dirty="0" err="1" smtClean="0"/>
              <a:t>nove</a:t>
            </a:r>
            <a:r>
              <a:rPr lang="en-US" dirty="0" smtClean="0"/>
              <a:t> </a:t>
            </a:r>
            <a:r>
              <a:rPr lang="en-US" dirty="0" err="1" smtClean="0"/>
              <a:t>bezbednosne</a:t>
            </a:r>
            <a:r>
              <a:rPr lang="en-US" dirty="0" smtClean="0"/>
              <a:t> </a:t>
            </a:r>
            <a:r>
              <a:rPr lang="en-US" dirty="0" err="1" smtClean="0"/>
              <a:t>i</a:t>
            </a:r>
            <a:r>
              <a:rPr lang="en-US" dirty="0" smtClean="0"/>
              <a:t> </a:t>
            </a:r>
            <a:r>
              <a:rPr lang="en-US" dirty="0" err="1" smtClean="0"/>
              <a:t>privatnosne</a:t>
            </a:r>
            <a:r>
              <a:rPr lang="en-US" dirty="0" smtClean="0"/>
              <a:t> </a:t>
            </a:r>
            <a:r>
              <a:rPr lang="en-US" dirty="0" err="1" smtClean="0"/>
              <a:t>dodatke</a:t>
            </a:r>
            <a:r>
              <a:rPr lang="en-US" dirty="0" smtClean="0"/>
              <a:t>.</a:t>
            </a:r>
          </a:p>
          <a:p>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sr-Latn-RS" dirty="0" smtClean="0"/>
              <a:t>Google disk (drive)</a:t>
            </a:r>
            <a:endParaRPr lang="en-US" dirty="0"/>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63</a:t>
            </a:fld>
            <a:endParaRPr lang="en-US"/>
          </a:p>
        </p:txBody>
      </p:sp>
      <p:pic>
        <p:nvPicPr>
          <p:cNvPr id="2050" name="Picture 2"/>
          <p:cNvPicPr>
            <a:picLocks noChangeAspect="1" noChangeArrowheads="1"/>
          </p:cNvPicPr>
          <p:nvPr/>
        </p:nvPicPr>
        <p:blipFill>
          <a:blip r:embed="rId2"/>
          <a:srcRect/>
          <a:stretch>
            <a:fillRect/>
          </a:stretch>
        </p:blipFill>
        <p:spPr bwMode="auto">
          <a:xfrm>
            <a:off x="2857488" y="1857364"/>
            <a:ext cx="3286148" cy="3649722"/>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a:bodyPr>
          <a:lstStyle/>
          <a:p>
            <a:r>
              <a:rPr lang="en-US" sz="5500" smtClean="0">
                <a:effectLst>
                  <a:outerShdw blurRad="38100" dist="38100" dir="2700000" algn="tl">
                    <a:srgbClr val="000000">
                      <a:alpha val="43137"/>
                    </a:srgbClr>
                  </a:outerShdw>
                </a:effectLst>
              </a:rPr>
              <a:t>ZDRAVLJE</a:t>
            </a:r>
            <a:r>
              <a:rPr lang="sr-Latn-RS" sz="5500" smtClean="0">
                <a:effectLst>
                  <a:outerShdw blurRad="38100" dist="38100" dir="2700000" algn="tl">
                    <a:srgbClr val="000000">
                      <a:alpha val="43137"/>
                    </a:srgbClr>
                  </a:outerShdw>
                </a:effectLst>
              </a:rPr>
              <a:t>,</a:t>
            </a:r>
            <a:r>
              <a:rPr lang="en-US" sz="5500" smtClean="0">
                <a:effectLst>
                  <a:outerShdw blurRad="38100" dist="38100" dir="2700000" algn="tl">
                    <a:srgbClr val="000000">
                      <a:alpha val="43137"/>
                    </a:srgbClr>
                  </a:outerShdw>
                </a:effectLst>
              </a:rPr>
              <a:t> </a:t>
            </a:r>
            <a:r>
              <a:rPr lang="en-US" sz="5500">
                <a:effectLst>
                  <a:outerShdw blurRad="38100" dist="38100" dir="2700000" algn="tl">
                    <a:srgbClr val="000000">
                      <a:alpha val="43137"/>
                    </a:srgbClr>
                  </a:outerShdw>
                </a:effectLst>
              </a:rPr>
              <a:t>OKOLINA</a:t>
            </a:r>
          </a:p>
        </p:txBody>
      </p:sp>
      <p:sp>
        <p:nvSpPr>
          <p:cNvPr id="2051" name="Rectangle 3"/>
          <p:cNvSpPr>
            <a:spLocks noGrp="1" noChangeArrowheads="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31CA8EC-8577-4189-BC04-5074B0E7B751}" type="slidenum">
              <a:rPr lang="en-US" smtClean="0"/>
              <a:pPr/>
              <a:t>64</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sr-Latn-CS"/>
              <a:t>Zdravlje</a:t>
            </a:r>
            <a:endParaRPr lang="en-US"/>
          </a:p>
        </p:txBody>
      </p:sp>
      <p:sp>
        <p:nvSpPr>
          <p:cNvPr id="3075" name="Rectangle 3"/>
          <p:cNvSpPr>
            <a:spLocks noGrp="1" noChangeArrowheads="1"/>
          </p:cNvSpPr>
          <p:nvPr>
            <p:ph type="body" idx="1"/>
          </p:nvPr>
        </p:nvSpPr>
        <p:spPr/>
        <p:txBody>
          <a:bodyPr>
            <a:normAutofit lnSpcReduction="10000"/>
          </a:bodyPr>
          <a:lstStyle/>
          <a:p>
            <a:pPr algn="just"/>
            <a:r>
              <a:rPr lang="sr-Latn-CS" sz="3300" b="1" dirty="0"/>
              <a:t>Ergonomija</a:t>
            </a:r>
            <a:r>
              <a:rPr lang="sr-Latn-CS" sz="3300" dirty="0"/>
              <a:t> je nauka koja se bavi dizajnom proizvoda tako da oni najbolje budu prilagođeni ljudskom telu. </a:t>
            </a:r>
          </a:p>
          <a:p>
            <a:pPr algn="just"/>
            <a:r>
              <a:rPr lang="sr-Latn-CS" sz="3300" dirty="0"/>
              <a:t>Ergonomija je </a:t>
            </a:r>
            <a:r>
              <a:rPr lang="sr-Latn-CS" sz="3300" dirty="0" smtClean="0"/>
              <a:t>multidisciplinarna </a:t>
            </a:r>
            <a:r>
              <a:rPr lang="sr-Latn-CS" sz="3300" dirty="0"/>
              <a:t>nauka koja se bavi sistemom čovek-mašina kako bi se mašina prilagodila čovekovim </a:t>
            </a:r>
            <a:r>
              <a:rPr lang="sr-Latn-CS" sz="3300" dirty="0" smtClean="0"/>
              <a:t>biopsihosocijalnim </a:t>
            </a:r>
            <a:r>
              <a:rPr lang="sr-Latn-CS" sz="3300" dirty="0"/>
              <a:t>ograničenjima i zahtevima i kako bi upotreba mašine bila efikasnija, bezbednija i pouzdanija.</a:t>
            </a:r>
            <a:endParaRPr lang="en-US" sz="3300" dirty="0"/>
          </a:p>
        </p:txBody>
      </p:sp>
      <p:sp>
        <p:nvSpPr>
          <p:cNvPr id="4" name="Slide Number Placeholder 3"/>
          <p:cNvSpPr>
            <a:spLocks noGrp="1"/>
          </p:cNvSpPr>
          <p:nvPr>
            <p:ph type="sldNum" sz="quarter" idx="12"/>
          </p:nvPr>
        </p:nvSpPr>
        <p:spPr/>
        <p:txBody>
          <a:bodyPr/>
          <a:lstStyle/>
          <a:p>
            <a:fld id="{72891C79-82D5-47AA-9EB4-145A5E1185D3}" type="slidenum">
              <a:rPr lang="en-US" smtClean="0"/>
              <a:pPr/>
              <a:t>65</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sr-Latn-CS"/>
              <a:t>Zdravlje</a:t>
            </a:r>
            <a:endParaRPr lang="en-US"/>
          </a:p>
        </p:txBody>
      </p:sp>
      <p:sp>
        <p:nvSpPr>
          <p:cNvPr id="4099" name="Rectangle 3"/>
          <p:cNvSpPr>
            <a:spLocks noGrp="1" noChangeArrowheads="1"/>
          </p:cNvSpPr>
          <p:nvPr>
            <p:ph type="body" idx="1"/>
          </p:nvPr>
        </p:nvSpPr>
        <p:spPr/>
        <p:txBody>
          <a:bodyPr>
            <a:normAutofit/>
          </a:bodyPr>
          <a:lstStyle/>
          <a:p>
            <a:pPr>
              <a:lnSpc>
                <a:spcPct val="80000"/>
              </a:lnSpc>
            </a:pPr>
            <a:r>
              <a:rPr lang="sr-Latn-CS" sz="2800" dirty="0"/>
              <a:t>Zdravstveni problemi sa simptomima koji se javljaju prvenstveno kod korisnika računara objedinjeni su terminom - </a:t>
            </a:r>
            <a:r>
              <a:rPr lang="sr-Latn-CS" sz="2800" b="1" dirty="0"/>
              <a:t>CRI </a:t>
            </a:r>
            <a:r>
              <a:rPr lang="sr-Latn-CS" sz="2800" b="1" dirty="0" smtClean="0"/>
              <a:t>- Computer </a:t>
            </a:r>
            <a:r>
              <a:rPr lang="sr-Latn-CS" sz="2800" b="1" dirty="0"/>
              <a:t>Related </a:t>
            </a:r>
            <a:r>
              <a:rPr lang="sr-Latn-CS" sz="2800" b="1" dirty="0" smtClean="0"/>
              <a:t>Injuries</a:t>
            </a:r>
            <a:r>
              <a:rPr lang="sr-Latn-CS" sz="2800" dirty="0" smtClean="0"/>
              <a:t> </a:t>
            </a:r>
            <a:r>
              <a:rPr lang="sr-Latn-CS" sz="2800" dirty="0"/>
              <a:t>odnosno povrede </a:t>
            </a:r>
            <a:r>
              <a:rPr lang="sr-Latn-CS" sz="2800" dirty="0" smtClean="0"/>
              <a:t>uzrokovane </a:t>
            </a:r>
            <a:r>
              <a:rPr lang="sr-Latn-CS" sz="2800" dirty="0"/>
              <a:t>radom na računaru. </a:t>
            </a:r>
          </a:p>
          <a:p>
            <a:pPr>
              <a:lnSpc>
                <a:spcPct val="80000"/>
              </a:lnSpc>
            </a:pPr>
            <a:r>
              <a:rPr lang="sr-Latn-CS" sz="2800" dirty="0"/>
              <a:t>U pitanju su oštećenja mišića, fascija, tetiva i neurovaskularnih struktura koje najčešće pogađaju ruke, vrat i kičmu. </a:t>
            </a:r>
          </a:p>
          <a:p>
            <a:pPr>
              <a:lnSpc>
                <a:spcPct val="80000"/>
              </a:lnSpc>
            </a:pPr>
            <a:r>
              <a:rPr lang="sr-Latn-CS" sz="2800" dirty="0"/>
              <a:t>Preko dve trećine povreda na radu u razvijenim zemljama svrstavaju se u CRI, a procenjuje se da na svetskom nivou između 20 i 25%  korisnika računara pati od nekog oblika </a:t>
            </a:r>
            <a:r>
              <a:rPr lang="sr-Latn-CS" sz="2800" b="1" dirty="0"/>
              <a:t>CRI</a:t>
            </a:r>
            <a:r>
              <a:rPr lang="sr-Latn-CS" sz="2800" dirty="0" smtClean="0"/>
              <a:t>.</a:t>
            </a:r>
          </a:p>
        </p:txBody>
      </p:sp>
      <p:sp>
        <p:nvSpPr>
          <p:cNvPr id="4" name="Slide Number Placeholder 3"/>
          <p:cNvSpPr>
            <a:spLocks noGrp="1"/>
          </p:cNvSpPr>
          <p:nvPr>
            <p:ph type="sldNum" sz="quarter" idx="12"/>
          </p:nvPr>
        </p:nvSpPr>
        <p:spPr/>
        <p:txBody>
          <a:bodyPr/>
          <a:lstStyle/>
          <a:p>
            <a:fld id="{72891C79-82D5-47AA-9EB4-145A5E1185D3}" type="slidenum">
              <a:rPr lang="en-US" smtClean="0"/>
              <a:pPr/>
              <a:t>66</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67</a:t>
            </a:fld>
            <a:endParaRPr lang="en-US"/>
          </a:p>
        </p:txBody>
      </p:sp>
      <p:pic>
        <p:nvPicPr>
          <p:cNvPr id="3074" name="Picture 2"/>
          <p:cNvPicPr>
            <a:picLocks noChangeAspect="1" noChangeArrowheads="1"/>
          </p:cNvPicPr>
          <p:nvPr/>
        </p:nvPicPr>
        <p:blipFill>
          <a:blip r:embed="rId2"/>
          <a:srcRect/>
          <a:stretch>
            <a:fillRect/>
          </a:stretch>
        </p:blipFill>
        <p:spPr bwMode="auto">
          <a:xfrm>
            <a:off x="214282" y="1714488"/>
            <a:ext cx="8281484" cy="3571886"/>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sr-Latn-CS"/>
              <a:t>Zdravlje</a:t>
            </a:r>
            <a:endParaRPr lang="en-US"/>
          </a:p>
        </p:txBody>
      </p:sp>
      <p:sp>
        <p:nvSpPr>
          <p:cNvPr id="5123" name="Rectangle 3"/>
          <p:cNvSpPr>
            <a:spLocks noGrp="1" noChangeArrowheads="1"/>
          </p:cNvSpPr>
          <p:nvPr>
            <p:ph type="body" idx="1"/>
          </p:nvPr>
        </p:nvSpPr>
        <p:spPr/>
        <p:txBody>
          <a:bodyPr/>
          <a:lstStyle/>
          <a:p>
            <a:pPr>
              <a:lnSpc>
                <a:spcPct val="80000"/>
              </a:lnSpc>
            </a:pPr>
            <a:r>
              <a:rPr lang="sr-Latn-CS" sz="2800"/>
              <a:t>Dugotrajno ponavljanje istih pokreta može da izazove zdravstvene probleme poznate kao povrede usled ponavljanog naprezanja - </a:t>
            </a:r>
            <a:r>
              <a:rPr lang="sr-Latn-CS" sz="2800" b="1"/>
              <a:t>RSI</a:t>
            </a:r>
            <a:r>
              <a:rPr lang="sr-Latn-CS" sz="2800"/>
              <a:t> </a:t>
            </a:r>
            <a:r>
              <a:rPr lang="sr-Latn-CS" sz="2800" smtClean="0"/>
              <a:t>- </a:t>
            </a:r>
            <a:r>
              <a:rPr lang="sr-Latn-CS" sz="2800" b="1" smtClean="0"/>
              <a:t>Repetitive </a:t>
            </a:r>
            <a:r>
              <a:rPr lang="sr-Latn-CS" sz="2800" b="1"/>
              <a:t>Strain </a:t>
            </a:r>
            <a:r>
              <a:rPr lang="sr-Latn-CS" sz="2800" b="1" smtClean="0"/>
              <a:t>Injury</a:t>
            </a:r>
            <a:r>
              <a:rPr lang="sr-Latn-CS" sz="2800" smtClean="0"/>
              <a:t>. </a:t>
            </a:r>
            <a:endParaRPr lang="sr-Latn-CS" sz="2800"/>
          </a:p>
          <a:p>
            <a:pPr>
              <a:lnSpc>
                <a:spcPct val="80000"/>
              </a:lnSpc>
            </a:pPr>
            <a:r>
              <a:rPr lang="sr-Latn-CS" sz="2800"/>
              <a:t>Kompjuterske povrede usled </a:t>
            </a:r>
            <a:r>
              <a:rPr lang="sr-Latn-CS" sz="2800" smtClean="0"/>
              <a:t>ponavljanog </a:t>
            </a:r>
            <a:r>
              <a:rPr lang="sr-Latn-CS" sz="2800"/>
              <a:t>naprezanja odnose se na držanje tela pri sedenju kao i opterećenje prilikom kucanja i upotrebe miša. </a:t>
            </a:r>
          </a:p>
          <a:p>
            <a:pPr>
              <a:lnSpc>
                <a:spcPct val="80000"/>
              </a:lnSpc>
            </a:pPr>
            <a:r>
              <a:rPr lang="sr-Latn-CS" sz="2800"/>
              <a:t>Tokom dugotrajnog rada za računarom ili pisaćom mašinom javljaju se bolovi u ramenima i kičmenom stubu, naročito u vratnom i slabinskom delu.</a:t>
            </a:r>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68</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sr-Latn-CS"/>
              <a:t>Zdravlje</a:t>
            </a:r>
            <a:endParaRPr lang="en-US"/>
          </a:p>
        </p:txBody>
      </p:sp>
      <p:sp>
        <p:nvSpPr>
          <p:cNvPr id="6147" name="Rectangle 3"/>
          <p:cNvSpPr>
            <a:spLocks noGrp="1" noChangeArrowheads="1"/>
          </p:cNvSpPr>
          <p:nvPr>
            <p:ph type="body" idx="1"/>
          </p:nvPr>
        </p:nvSpPr>
        <p:spPr/>
        <p:txBody>
          <a:bodyPr>
            <a:noAutofit/>
          </a:bodyPr>
          <a:lstStyle/>
          <a:p>
            <a:pPr algn="just">
              <a:lnSpc>
                <a:spcPct val="80000"/>
              </a:lnSpc>
            </a:pPr>
            <a:r>
              <a:rPr lang="pl-PL" sz="2400" dirty="0"/>
              <a:t>Dugotrajan rad na računaru ne prija ni očima. </a:t>
            </a:r>
            <a:r>
              <a:rPr lang="pl-PL" sz="2400" dirty="0" smtClean="0"/>
              <a:t>Čovek </a:t>
            </a:r>
            <a:r>
              <a:rPr lang="pl-PL" sz="2400" dirty="0"/>
              <a:t>je tokom evolucije prilagodio svoje oči na daljinu. Poslednjih pedeset godina, međutim, oči su satima koncentrisane na tačku koja je udaljena manje od jednog metra. </a:t>
            </a:r>
          </a:p>
          <a:p>
            <a:pPr algn="just">
              <a:lnSpc>
                <a:spcPct val="80000"/>
              </a:lnSpc>
            </a:pPr>
            <a:r>
              <a:rPr lang="pl-PL" sz="2400" dirty="0"/>
              <a:t>Preko </a:t>
            </a:r>
            <a:r>
              <a:rPr lang="en-GB" sz="2400" dirty="0" smtClean="0"/>
              <a:t>70% </a:t>
            </a:r>
            <a:r>
              <a:rPr lang="pl-PL" sz="2400" dirty="0" smtClean="0"/>
              <a:t>populacije </a:t>
            </a:r>
            <a:r>
              <a:rPr lang="pl-PL" sz="2400" dirty="0"/>
              <a:t>koja koristi računare ima neki vid problema sa očima. </a:t>
            </a:r>
          </a:p>
          <a:p>
            <a:pPr algn="just">
              <a:lnSpc>
                <a:spcPct val="80000"/>
              </a:lnSpc>
            </a:pPr>
            <a:r>
              <a:rPr lang="pl-PL" sz="2400" dirty="0" smtClean="0"/>
              <a:t>O</a:t>
            </a:r>
            <a:r>
              <a:rPr lang="en-GB" sz="2400" dirty="0" err="1" smtClean="0"/>
              <a:t>ve</a:t>
            </a:r>
            <a:r>
              <a:rPr lang="pl-PL" sz="2400" dirty="0" smtClean="0"/>
              <a:t> </a:t>
            </a:r>
            <a:r>
              <a:rPr lang="pl-PL" sz="2400" dirty="0"/>
              <a:t>simptoma na očima koje ljudi mogu da iskuse za vreme rada na računaru ili su pak u direktnoj vezi sa njim nazivamo sindrom kompjuterskog vida (</a:t>
            </a:r>
            <a:r>
              <a:rPr lang="pl-PL" sz="2400" b="1" dirty="0"/>
              <a:t>Computer Vision Syndrome, CVS</a:t>
            </a:r>
            <a:r>
              <a:rPr lang="pl-PL" sz="2400" dirty="0"/>
              <a:t>). </a:t>
            </a:r>
          </a:p>
          <a:p>
            <a:pPr algn="just">
              <a:lnSpc>
                <a:spcPct val="80000"/>
              </a:lnSpc>
            </a:pPr>
            <a:r>
              <a:rPr lang="pl-PL" sz="2400" dirty="0"/>
              <a:t>Ovi simptomi obuhvataju zamor očiju, suve oči ili pak preterano lučenje suza, crvenilo i osećaj pečenja u očima, osetljivost na jače osvetljenje, mutan vid na blizinu i daleko, kao i usporeno fokusiranje i glavobolje.</a:t>
            </a:r>
            <a:endParaRPr lang="en-US" sz="2400" dirty="0"/>
          </a:p>
        </p:txBody>
      </p:sp>
      <p:sp>
        <p:nvSpPr>
          <p:cNvPr id="4" name="Slide Number Placeholder 3"/>
          <p:cNvSpPr>
            <a:spLocks noGrp="1"/>
          </p:cNvSpPr>
          <p:nvPr>
            <p:ph type="sldNum" sz="quarter" idx="12"/>
          </p:nvPr>
        </p:nvSpPr>
        <p:spPr/>
        <p:txBody>
          <a:bodyPr/>
          <a:lstStyle/>
          <a:p>
            <a:fld id="{72891C79-82D5-47AA-9EB4-145A5E1185D3}" type="slidenum">
              <a:rPr lang="en-US" smtClean="0"/>
              <a:pPr/>
              <a:t>69</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Elektronsko bankarstvo</a:t>
            </a:r>
          </a:p>
        </p:txBody>
      </p:sp>
      <p:sp>
        <p:nvSpPr>
          <p:cNvPr id="38915" name="Rectangle 3"/>
          <p:cNvSpPr>
            <a:spLocks noGrp="1" noChangeArrowheads="1"/>
          </p:cNvSpPr>
          <p:nvPr>
            <p:ph idx="1"/>
          </p:nvPr>
        </p:nvSpPr>
        <p:spPr/>
        <p:txBody>
          <a:bodyPr/>
          <a:lstStyle/>
          <a:p>
            <a:pPr algn="just">
              <a:buFont typeface="Symbol" pitchFamily="18" charset="2"/>
              <a:buChar char=""/>
            </a:pPr>
            <a:r>
              <a:rPr lang="sr-Latn-CS" b="1"/>
              <a:t>E</a:t>
            </a:r>
            <a:r>
              <a:rPr lang="sr-Cyrl-CS" b="1"/>
              <a:t>lektronsko bankarstvo</a:t>
            </a:r>
            <a:r>
              <a:rPr lang="sr-Cyrl-CS"/>
              <a:t> </a:t>
            </a:r>
            <a:r>
              <a:rPr lang="sr-Latn-CS"/>
              <a:t>je proces koji dozvoljava klijentima da obavljaju poslove elektronskim putem, odnosno korisnici mogu da plaćaju račune, prebacuju novac sa računa na račun, proveravaju stanje na računu itd.</a:t>
            </a:r>
            <a:endParaRPr lang="en-US"/>
          </a:p>
          <a:p>
            <a:endParaRPr lang="en-US"/>
          </a:p>
        </p:txBody>
      </p:sp>
      <p:pic>
        <p:nvPicPr>
          <p:cNvPr id="38916" name="Picture 4"/>
          <p:cNvPicPr>
            <a:picLocks noChangeAspect="1" noChangeArrowheads="1"/>
          </p:cNvPicPr>
          <p:nvPr/>
        </p:nvPicPr>
        <p:blipFill>
          <a:blip r:embed="rId2" cstate="print"/>
          <a:srcRect/>
          <a:stretch>
            <a:fillRect/>
          </a:stretch>
        </p:blipFill>
        <p:spPr bwMode="auto">
          <a:xfrm>
            <a:off x="3779839" y="4076700"/>
            <a:ext cx="2220922" cy="2318865"/>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72891C79-82D5-47AA-9EB4-145A5E1185D3}" type="slidenum">
              <a:rPr lang="en-US" smtClean="0"/>
              <a:pPr/>
              <a:t>7</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sr-Latn-CS"/>
              <a:t>Zdravlje</a:t>
            </a:r>
            <a:endParaRPr lang="en-US"/>
          </a:p>
        </p:txBody>
      </p:sp>
      <p:sp>
        <p:nvSpPr>
          <p:cNvPr id="7171" name="Rectangle 3"/>
          <p:cNvSpPr>
            <a:spLocks noGrp="1" noChangeArrowheads="1"/>
          </p:cNvSpPr>
          <p:nvPr>
            <p:ph type="body" idx="1"/>
          </p:nvPr>
        </p:nvSpPr>
        <p:spPr/>
        <p:txBody>
          <a:bodyPr/>
          <a:lstStyle/>
          <a:p>
            <a:r>
              <a:rPr lang="pl-PL"/>
              <a:t>Zdravstveni problemi prouzrokovani dugotrajnim radom sa računarom mogu se ublažiti primenom određenih mera:</a:t>
            </a:r>
            <a:endParaRPr lang="en-US"/>
          </a:p>
          <a:p>
            <a:pPr lvl="1"/>
            <a:r>
              <a:rPr lang="pl-PL"/>
              <a:t>Pravilno kucanje,</a:t>
            </a:r>
            <a:endParaRPr lang="en-US"/>
          </a:p>
          <a:p>
            <a:pPr lvl="1"/>
            <a:r>
              <a:rPr lang="pl-PL"/>
              <a:t>Upotreba ergonomske opreme,</a:t>
            </a:r>
            <a:endParaRPr lang="en-US"/>
          </a:p>
          <a:p>
            <a:pPr lvl="1"/>
            <a:r>
              <a:rPr lang="pl-PL"/>
              <a:t>Upotreba pravilnog osvetljenja radnog prostora itd.</a:t>
            </a:r>
            <a:endParaRPr lang="en-US"/>
          </a:p>
          <a:p>
            <a:endParaRPr lang="en-US"/>
          </a:p>
        </p:txBody>
      </p:sp>
      <p:sp>
        <p:nvSpPr>
          <p:cNvPr id="4" name="Slide Number Placeholder 3"/>
          <p:cNvSpPr>
            <a:spLocks noGrp="1"/>
          </p:cNvSpPr>
          <p:nvPr>
            <p:ph type="sldNum" sz="quarter" idx="12"/>
          </p:nvPr>
        </p:nvSpPr>
        <p:spPr/>
        <p:txBody>
          <a:bodyPr/>
          <a:lstStyle/>
          <a:p>
            <a:fld id="{72891C79-82D5-47AA-9EB4-145A5E1185D3}" type="slidenum">
              <a:rPr lang="en-US" smtClean="0"/>
              <a:pPr/>
              <a:t>70</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sr-Latn-CS"/>
              <a:t>Zdravlje</a:t>
            </a:r>
            <a:endParaRPr lang="en-US"/>
          </a:p>
        </p:txBody>
      </p:sp>
      <p:sp>
        <p:nvSpPr>
          <p:cNvPr id="8195" name="Rectangle 3"/>
          <p:cNvSpPr>
            <a:spLocks noGrp="1" noChangeArrowheads="1"/>
          </p:cNvSpPr>
          <p:nvPr>
            <p:ph type="body" idx="1"/>
          </p:nvPr>
        </p:nvSpPr>
        <p:spPr/>
        <p:txBody>
          <a:bodyPr/>
          <a:lstStyle/>
          <a:p>
            <a:pPr algn="just">
              <a:lnSpc>
                <a:spcPct val="80000"/>
              </a:lnSpc>
            </a:pPr>
            <a:r>
              <a:rPr lang="sr-Latn-CS" sz="2800"/>
              <a:t>Pravilno kucanje podrazumeva da tokom pritiskanja tastera zglobovi nisu naslonjeni, niti savijeni. </a:t>
            </a:r>
          </a:p>
          <a:p>
            <a:pPr algn="just">
              <a:lnSpc>
                <a:spcPct val="80000"/>
              </a:lnSpc>
            </a:pPr>
            <a:r>
              <a:rPr lang="sr-Latn-CS" sz="2800"/>
              <a:t>T</a:t>
            </a:r>
            <a:r>
              <a:rPr lang="it-IT" sz="2800"/>
              <a:t>reba napraviti pauzu tokom koje će se ruke potpuno skloniti sa tastature i </a:t>
            </a:r>
            <a:r>
              <a:rPr lang="it-IT" sz="2800" smtClean="0"/>
              <a:t>odmoriti. </a:t>
            </a:r>
            <a:endParaRPr lang="sr-Latn-CS" sz="2800"/>
          </a:p>
          <a:p>
            <a:pPr algn="just">
              <a:lnSpc>
                <a:spcPct val="80000"/>
              </a:lnSpc>
            </a:pPr>
            <a:r>
              <a:rPr lang="it-IT" sz="2800"/>
              <a:t>Iako većina korisnika računara voli da podigne zadnji deo tastature, to zapravo otežava zdravo kucanje. Treba što lakše pritiskati tastere jer jači pritisak više opterećuje tetive. </a:t>
            </a:r>
            <a:endParaRPr lang="sr-Latn-CS" sz="2800"/>
          </a:p>
          <a:p>
            <a:pPr algn="just">
              <a:lnSpc>
                <a:spcPct val="80000"/>
              </a:lnSpc>
            </a:pPr>
            <a:r>
              <a:rPr lang="it-IT" sz="2800"/>
              <a:t>Treba izbeći i naviku da se uzastopno pritiskaju dva tastera istom rukom.</a:t>
            </a:r>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71</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sr-Latn-CS"/>
              <a:t>Zdravlje</a:t>
            </a:r>
            <a:endParaRPr lang="en-US"/>
          </a:p>
        </p:txBody>
      </p:sp>
      <p:sp>
        <p:nvSpPr>
          <p:cNvPr id="9219" name="Rectangle 3"/>
          <p:cNvSpPr>
            <a:spLocks noGrp="1" noChangeArrowheads="1"/>
          </p:cNvSpPr>
          <p:nvPr>
            <p:ph type="body" idx="1"/>
          </p:nvPr>
        </p:nvSpPr>
        <p:spPr/>
        <p:txBody>
          <a:bodyPr>
            <a:noAutofit/>
          </a:bodyPr>
          <a:lstStyle/>
          <a:p>
            <a:pPr>
              <a:lnSpc>
                <a:spcPct val="80000"/>
              </a:lnSpc>
            </a:pPr>
            <a:r>
              <a:rPr lang="it-IT" sz="2400"/>
              <a:t>Što se tiče radne stolice ona treba da zadovolji sledeće zahteve:</a:t>
            </a:r>
            <a:endParaRPr lang="en-US" sz="2400"/>
          </a:p>
          <a:p>
            <a:pPr lvl="1">
              <a:lnSpc>
                <a:spcPct val="80000"/>
              </a:lnSpc>
            </a:pPr>
            <a:r>
              <a:rPr lang="pl-PL" sz="2400" smtClean="0"/>
              <a:t>Idealna </a:t>
            </a:r>
            <a:r>
              <a:rPr lang="pl-PL" sz="2400" b="1" smtClean="0"/>
              <a:t>stolica</a:t>
            </a:r>
            <a:r>
              <a:rPr lang="pl-PL" sz="2400" smtClean="0"/>
              <a:t> treba da ima naslone za ruke, leđa i za vratni deo kičme. Naslon treba da pravilno isprati zakrivljenja kičme</a:t>
            </a:r>
            <a:r>
              <a:rPr lang="en-GB" sz="2400" smtClean="0"/>
              <a:t>.</a:t>
            </a:r>
            <a:r>
              <a:rPr lang="pl-PL" sz="2400" smtClean="0"/>
              <a:t> </a:t>
            </a:r>
            <a:endParaRPr lang="en-US" sz="2400" smtClean="0"/>
          </a:p>
          <a:p>
            <a:pPr lvl="1">
              <a:lnSpc>
                <a:spcPct val="80000"/>
              </a:lnSpc>
            </a:pPr>
            <a:r>
              <a:rPr lang="sr-Latn-CS" sz="2400" smtClean="0"/>
              <a:t>Stolica treba da ima mogućnost okretanja u krug da bi se mogao opsluživati sto koji je u obliku ćiriličnog slova "G" - jedan deo računarski drugi deo za pisanje... </a:t>
            </a:r>
            <a:endParaRPr lang="en-US" sz="2400" smtClean="0"/>
          </a:p>
          <a:p>
            <a:pPr lvl="1">
              <a:lnSpc>
                <a:spcPct val="80000"/>
              </a:lnSpc>
            </a:pPr>
            <a:r>
              <a:rPr lang="sr-Latn-CS" sz="2400" smtClean="0"/>
              <a:t>Visina </a:t>
            </a:r>
            <a:r>
              <a:rPr lang="sr-Latn-CS" sz="2400"/>
              <a:t>sedišta treba da je podesiva - da noge ne bi visile već da se </a:t>
            </a:r>
            <a:r>
              <a:rPr lang="sr-Latn-CS" sz="2400" smtClean="0"/>
              <a:t>oslanjaju</a:t>
            </a:r>
            <a:r>
              <a:rPr lang="en-GB" sz="2400" smtClean="0"/>
              <a:t> ravno</a:t>
            </a:r>
            <a:r>
              <a:rPr lang="sr-Latn-CS" sz="2400" smtClean="0"/>
              <a:t> </a:t>
            </a:r>
            <a:r>
              <a:rPr lang="sr-Latn-CS" sz="2400"/>
              <a:t>na pod</a:t>
            </a:r>
            <a:r>
              <a:rPr lang="sr-Latn-CS" sz="2400" smtClean="0"/>
              <a:t>.</a:t>
            </a:r>
            <a:r>
              <a:rPr lang="pl-PL" sz="2400" smtClean="0"/>
              <a:t> </a:t>
            </a:r>
            <a:endParaRPr lang="en-GB" sz="2400" smtClean="0"/>
          </a:p>
          <a:p>
            <a:pPr lvl="1">
              <a:lnSpc>
                <a:spcPct val="80000"/>
              </a:lnSpc>
            </a:pPr>
            <a:r>
              <a:rPr lang="en-GB" sz="2400" smtClean="0"/>
              <a:t>U</a:t>
            </a:r>
            <a:r>
              <a:rPr lang="pl-PL" sz="2400" smtClean="0"/>
              <a:t>ugao između kičme i nogu treba da je preko </a:t>
            </a:r>
            <a:r>
              <a:rPr lang="en-GB" sz="2400" smtClean="0"/>
              <a:t>90%</a:t>
            </a:r>
            <a:r>
              <a:rPr lang="pl-PL" sz="2400" smtClean="0"/>
              <a:t>. </a:t>
            </a:r>
            <a:r>
              <a:rPr lang="sr-Latn-CS" sz="2400" smtClean="0"/>
              <a:t> </a:t>
            </a:r>
            <a:endParaRPr lang="en-US" sz="2400"/>
          </a:p>
          <a:p>
            <a:pPr lvl="1">
              <a:lnSpc>
                <a:spcPct val="80000"/>
              </a:lnSpc>
            </a:pPr>
            <a:r>
              <a:rPr lang="pl-PL" sz="2400" b="1" smtClean="0"/>
              <a:t>Tastatura</a:t>
            </a:r>
            <a:r>
              <a:rPr lang="pl-PL" sz="2400" smtClean="0"/>
              <a:t> </a:t>
            </a:r>
            <a:r>
              <a:rPr lang="pl-PL" sz="2400"/>
              <a:t>treba da se nalazi u nivou </a:t>
            </a:r>
            <a:r>
              <a:rPr lang="pl-PL" sz="2400" smtClean="0"/>
              <a:t>laktova.</a:t>
            </a:r>
            <a:endParaRPr lang="en-US" sz="2400"/>
          </a:p>
          <a:p>
            <a:pPr lvl="1">
              <a:lnSpc>
                <a:spcPct val="80000"/>
              </a:lnSpc>
            </a:pPr>
            <a:r>
              <a:rPr lang="pl-PL" sz="2400"/>
              <a:t>Gornja trećina </a:t>
            </a:r>
            <a:r>
              <a:rPr lang="pl-PL" sz="2400" b="1"/>
              <a:t>ekrana</a:t>
            </a:r>
            <a:r>
              <a:rPr lang="pl-PL" sz="2400"/>
              <a:t> </a:t>
            </a:r>
            <a:r>
              <a:rPr lang="pl-PL" sz="2400" smtClean="0"/>
              <a:t>trebalo bi da bude u </a:t>
            </a:r>
            <a:r>
              <a:rPr lang="pl-PL" sz="2400"/>
              <a:t>nivou </a:t>
            </a:r>
            <a:r>
              <a:rPr lang="pl-PL" sz="2400" smtClean="0"/>
              <a:t>sa očima. </a:t>
            </a:r>
            <a:endParaRPr lang="en-US" sz="2400"/>
          </a:p>
        </p:txBody>
      </p:sp>
      <p:sp>
        <p:nvSpPr>
          <p:cNvPr id="4" name="Slide Number Placeholder 3"/>
          <p:cNvSpPr>
            <a:spLocks noGrp="1"/>
          </p:cNvSpPr>
          <p:nvPr>
            <p:ph type="sldNum" sz="quarter" idx="12"/>
          </p:nvPr>
        </p:nvSpPr>
        <p:spPr/>
        <p:txBody>
          <a:bodyPr/>
          <a:lstStyle/>
          <a:p>
            <a:fld id="{72891C79-82D5-47AA-9EB4-145A5E1185D3}" type="slidenum">
              <a:rPr lang="en-US" smtClean="0"/>
              <a:pPr/>
              <a:t>72</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sr-Latn-CS"/>
              <a:t>Osvetljenost</a:t>
            </a:r>
            <a:endParaRPr lang="en-US"/>
          </a:p>
        </p:txBody>
      </p:sp>
      <p:sp>
        <p:nvSpPr>
          <p:cNvPr id="10243" name="Rectangle 3"/>
          <p:cNvSpPr>
            <a:spLocks noGrp="1" noChangeArrowheads="1"/>
          </p:cNvSpPr>
          <p:nvPr>
            <p:ph type="body" idx="1"/>
          </p:nvPr>
        </p:nvSpPr>
        <p:spPr/>
        <p:txBody>
          <a:bodyPr/>
          <a:lstStyle/>
          <a:p>
            <a:r>
              <a:rPr lang="sr-Latn-CS" sz="2800" dirty="0"/>
              <a:t>Prema aktuelnoj podeli Međunarodne komisije za osvetljenje (</a:t>
            </a:r>
            <a:r>
              <a:rPr lang="sr-Latn-CS" sz="2800" b="1" dirty="0"/>
              <a:t>CIE</a:t>
            </a:r>
            <a:r>
              <a:rPr lang="sr-Latn-CS" sz="2800" dirty="0"/>
              <a:t>) i standardu </a:t>
            </a:r>
            <a:r>
              <a:rPr lang="sr-Latn-CS" sz="2800" b="1" dirty="0"/>
              <a:t>ISO 8995</a:t>
            </a:r>
            <a:r>
              <a:rPr lang="sr-Latn-CS" sz="2800" dirty="0"/>
              <a:t>, uobičajen rad na računaru treba obavljati u tzv. području </a:t>
            </a:r>
            <a:r>
              <a:rPr lang="sr-Latn-CS" sz="2800" b="1" dirty="0"/>
              <a:t>B</a:t>
            </a:r>
            <a:r>
              <a:rPr lang="sr-Latn-CS" sz="2800" dirty="0"/>
              <a:t>, gde osvetljenje treba da ima vrednosti između 200 i 2000 luksa. </a:t>
            </a:r>
            <a:endParaRPr lang="pl-PL" sz="2800" dirty="0"/>
          </a:p>
          <a:p>
            <a:r>
              <a:rPr lang="pl-PL" sz="2800" dirty="0"/>
              <a:t>Za ljudski organizam najpogodnije je prirodno dnevno </a:t>
            </a:r>
            <a:r>
              <a:rPr lang="pl-PL" sz="2800" dirty="0" smtClean="0"/>
              <a:t>svetlo (1000-10.000 luksa), </a:t>
            </a:r>
            <a:r>
              <a:rPr lang="pl-PL" sz="2800" dirty="0"/>
              <a:t>budući da ono </a:t>
            </a:r>
            <a:r>
              <a:rPr lang="pl-PL" sz="2800" dirty="0" smtClean="0"/>
              <a:t>izaziva </a:t>
            </a:r>
            <a:r>
              <a:rPr lang="pl-PL" sz="2800" dirty="0"/>
              <a:t>dobro raspoloženje i tonizuje čitav organizam.</a:t>
            </a:r>
            <a:endParaRPr lang="en-US" sz="2800" dirty="0"/>
          </a:p>
        </p:txBody>
      </p:sp>
      <p:sp>
        <p:nvSpPr>
          <p:cNvPr id="4" name="Slide Number Placeholder 3"/>
          <p:cNvSpPr>
            <a:spLocks noGrp="1"/>
          </p:cNvSpPr>
          <p:nvPr>
            <p:ph type="sldNum" sz="quarter" idx="12"/>
          </p:nvPr>
        </p:nvSpPr>
        <p:spPr/>
        <p:txBody>
          <a:bodyPr/>
          <a:lstStyle/>
          <a:p>
            <a:fld id="{72891C79-82D5-47AA-9EB4-145A5E1185D3}" type="slidenum">
              <a:rPr lang="en-US" smtClean="0"/>
              <a:pPr/>
              <a:t>73</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sr-Latn-CS" b="1"/>
              <a:t>Osvetljenost</a:t>
            </a:r>
            <a:endParaRPr lang="en-US" b="1"/>
          </a:p>
        </p:txBody>
      </p:sp>
      <p:sp>
        <p:nvSpPr>
          <p:cNvPr id="11267" name="Rectangle 3"/>
          <p:cNvSpPr>
            <a:spLocks noGrp="1" noChangeArrowheads="1"/>
          </p:cNvSpPr>
          <p:nvPr>
            <p:ph type="body" idx="1"/>
          </p:nvPr>
        </p:nvSpPr>
        <p:spPr/>
        <p:txBody>
          <a:bodyPr>
            <a:normAutofit/>
          </a:bodyPr>
          <a:lstStyle/>
          <a:p>
            <a:pPr>
              <a:lnSpc>
                <a:spcPct val="90000"/>
              </a:lnSpc>
            </a:pPr>
            <a:r>
              <a:rPr lang="pl-PL"/>
              <a:t>Problem pravilnog osvetljenja radnog prostora podrazumeva razmatranje tri osnovna zahteva:</a:t>
            </a:r>
          </a:p>
          <a:p>
            <a:pPr lvl="1">
              <a:lnSpc>
                <a:spcPct val="90000"/>
              </a:lnSpc>
            </a:pPr>
            <a:r>
              <a:rPr lang="pl-PL" sz="3200"/>
              <a:t>da se obezbedi </a:t>
            </a:r>
            <a:r>
              <a:rPr lang="pl-PL" sz="3200" b="1"/>
              <a:t>osvetljenost</a:t>
            </a:r>
            <a:r>
              <a:rPr lang="pl-PL" sz="3200"/>
              <a:t> </a:t>
            </a:r>
            <a:r>
              <a:rPr lang="pl-PL" sz="3200" b="1"/>
              <a:t>radne površine </a:t>
            </a:r>
            <a:r>
              <a:rPr lang="pl-PL" sz="3200"/>
              <a:t>do nivoa neophodnog za konkretnu aktivnost, </a:t>
            </a:r>
            <a:endParaRPr lang="en-US" sz="3200"/>
          </a:p>
          <a:p>
            <a:pPr lvl="1">
              <a:lnSpc>
                <a:spcPct val="90000"/>
              </a:lnSpc>
            </a:pPr>
            <a:r>
              <a:rPr lang="en-US" sz="3200"/>
              <a:t>da se spreči pojava </a:t>
            </a:r>
            <a:r>
              <a:rPr lang="en-US" sz="3200" b="1"/>
              <a:t>blještanja</a:t>
            </a:r>
            <a:r>
              <a:rPr lang="en-US" sz="3200"/>
              <a:t>, </a:t>
            </a:r>
          </a:p>
          <a:p>
            <a:pPr lvl="1">
              <a:lnSpc>
                <a:spcPct val="90000"/>
              </a:lnSpc>
            </a:pPr>
            <a:r>
              <a:rPr lang="en-US" sz="3200"/>
              <a:t>da se pravilno </a:t>
            </a:r>
            <a:r>
              <a:rPr lang="en-US" sz="3200" b="1"/>
              <a:t>osvetli i okolina radnog mesta</a:t>
            </a:r>
            <a:r>
              <a:rPr lang="en-US" sz="3200"/>
              <a:t>. </a:t>
            </a:r>
          </a:p>
        </p:txBody>
      </p:sp>
      <p:sp>
        <p:nvSpPr>
          <p:cNvPr id="4" name="Slide Number Placeholder 3"/>
          <p:cNvSpPr>
            <a:spLocks noGrp="1"/>
          </p:cNvSpPr>
          <p:nvPr>
            <p:ph type="sldNum" sz="quarter" idx="12"/>
          </p:nvPr>
        </p:nvSpPr>
        <p:spPr/>
        <p:txBody>
          <a:bodyPr/>
          <a:lstStyle/>
          <a:p>
            <a:fld id="{72891C79-82D5-47AA-9EB4-145A5E1185D3}" type="slidenum">
              <a:rPr lang="en-US" smtClean="0"/>
              <a:pPr/>
              <a:t>74</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sr-Latn-CS" b="1"/>
              <a:t>Osvetljenost</a:t>
            </a:r>
            <a:endParaRPr lang="en-US" b="1"/>
          </a:p>
        </p:txBody>
      </p:sp>
      <p:sp>
        <p:nvSpPr>
          <p:cNvPr id="12291" name="Rectangle 3"/>
          <p:cNvSpPr>
            <a:spLocks noGrp="1" noChangeArrowheads="1"/>
          </p:cNvSpPr>
          <p:nvPr>
            <p:ph type="body" idx="1"/>
          </p:nvPr>
        </p:nvSpPr>
        <p:spPr/>
        <p:txBody>
          <a:bodyPr/>
          <a:lstStyle/>
          <a:p>
            <a:r>
              <a:rPr lang="en-US"/>
              <a:t>Treba voditi računa i o drugim štetnim pojavama koje prate neadekvatno veštačko osvetljenje, kao što </a:t>
            </a:r>
            <a:r>
              <a:rPr lang="en-US" smtClean="0"/>
              <a:t>je</a:t>
            </a:r>
            <a:r>
              <a:rPr lang="sr-Latn-RS" smtClean="0"/>
              <a:t>,</a:t>
            </a:r>
            <a:r>
              <a:rPr lang="en-US" smtClean="0"/>
              <a:t> </a:t>
            </a:r>
            <a:r>
              <a:rPr lang="en-US"/>
              <a:t>na </a:t>
            </a:r>
            <a:r>
              <a:rPr lang="en-US" smtClean="0"/>
              <a:t>primer</a:t>
            </a:r>
            <a:r>
              <a:rPr lang="sr-Latn-RS" smtClean="0"/>
              <a:t>,</a:t>
            </a:r>
            <a:r>
              <a:rPr lang="en-US" smtClean="0"/>
              <a:t> </a:t>
            </a:r>
            <a:r>
              <a:rPr lang="en-US"/>
              <a:t>primetno </a:t>
            </a:r>
            <a:r>
              <a:rPr lang="en-US" b="1"/>
              <a:t>treperenje</a:t>
            </a:r>
            <a:r>
              <a:rPr lang="en-US"/>
              <a:t>. </a:t>
            </a:r>
            <a:endParaRPr lang="sr-Latn-RS" smtClean="0"/>
          </a:p>
          <a:p>
            <a:r>
              <a:rPr lang="en-US" smtClean="0"/>
              <a:t>Osobe </a:t>
            </a:r>
            <a:r>
              <a:rPr lang="en-US"/>
              <a:t>koje nose naočare ili kontaktna sočiva moraju konsultovati očnog lekara ukoliko ih posao vezuje za ekran monitora tokom više časova dnevno.</a:t>
            </a:r>
          </a:p>
        </p:txBody>
      </p:sp>
      <p:sp>
        <p:nvSpPr>
          <p:cNvPr id="4" name="Slide Number Placeholder 3"/>
          <p:cNvSpPr>
            <a:spLocks noGrp="1"/>
          </p:cNvSpPr>
          <p:nvPr>
            <p:ph type="sldNum" sz="quarter" idx="12"/>
          </p:nvPr>
        </p:nvSpPr>
        <p:spPr/>
        <p:txBody>
          <a:bodyPr/>
          <a:lstStyle/>
          <a:p>
            <a:fld id="{72891C79-82D5-47AA-9EB4-145A5E1185D3}" type="slidenum">
              <a:rPr lang="en-US" smtClean="0"/>
              <a:pPr/>
              <a:t>75</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sr-Latn-CS" b="1"/>
              <a:t>Osvetljenost</a:t>
            </a:r>
            <a:endParaRPr lang="en-US" b="1"/>
          </a:p>
        </p:txBody>
      </p:sp>
      <p:sp>
        <p:nvSpPr>
          <p:cNvPr id="13315" name="Rectangle 3"/>
          <p:cNvSpPr>
            <a:spLocks noGrp="1" noChangeArrowheads="1"/>
          </p:cNvSpPr>
          <p:nvPr>
            <p:ph type="body" idx="1"/>
          </p:nvPr>
        </p:nvSpPr>
        <p:spPr/>
        <p:txBody>
          <a:bodyPr/>
          <a:lstStyle/>
          <a:p>
            <a:pPr algn="just">
              <a:lnSpc>
                <a:spcPct val="90000"/>
              </a:lnSpc>
            </a:pPr>
            <a:r>
              <a:rPr lang="en-US" sz="2400" b="1"/>
              <a:t>Izvor svetlosti </a:t>
            </a:r>
            <a:r>
              <a:rPr lang="en-US" sz="2400"/>
              <a:t>ne bi trebalo da bude u vidnom polju (širi zenice i otvara put zračenju ka unutrašnjosti oka), niti bi trebalo da baca senke ili stvara odbljesak sa ekrana. </a:t>
            </a:r>
          </a:p>
          <a:p>
            <a:pPr algn="just">
              <a:lnSpc>
                <a:spcPct val="90000"/>
              </a:lnSpc>
            </a:pPr>
            <a:r>
              <a:rPr lang="pl-PL" sz="2400"/>
              <a:t>Idealna pozadina za ekran je tamna, ali ne i crna. </a:t>
            </a:r>
            <a:endParaRPr lang="en-US" sz="2400"/>
          </a:p>
          <a:p>
            <a:pPr algn="just">
              <a:lnSpc>
                <a:spcPct val="90000"/>
              </a:lnSpc>
            </a:pPr>
            <a:r>
              <a:rPr lang="pl-PL" sz="2400"/>
              <a:t>U smislu koncentracije, potrebno je eliminisati sve što </a:t>
            </a:r>
            <a:r>
              <a:rPr lang="pl-PL" sz="2400" smtClean="0"/>
              <a:t>može </a:t>
            </a:r>
            <a:r>
              <a:rPr lang="pl-PL" sz="2400"/>
              <a:t>odvlačiti </a:t>
            </a:r>
            <a:r>
              <a:rPr lang="pl-PL" sz="2400" smtClean="0"/>
              <a:t>pažnju </a:t>
            </a:r>
            <a:r>
              <a:rPr lang="pl-PL" sz="2400"/>
              <a:t>iz vidnog polja. Kontrast i osvetljenost monitora je najbolje ostaviti na sredini. </a:t>
            </a:r>
            <a:endParaRPr lang="en-US" sz="2400"/>
          </a:p>
          <a:p>
            <a:pPr algn="just">
              <a:lnSpc>
                <a:spcPct val="90000"/>
              </a:lnSpc>
            </a:pPr>
            <a:r>
              <a:rPr lang="pl-PL" sz="2400"/>
              <a:t>Neki monitori imaju različite modove: </a:t>
            </a:r>
            <a:endParaRPr lang="en-US" sz="2400"/>
          </a:p>
          <a:p>
            <a:pPr lvl="1" algn="just">
              <a:lnSpc>
                <a:spcPct val="90000"/>
              </a:lnSpc>
            </a:pPr>
            <a:r>
              <a:rPr lang="pl-PL" sz="2000"/>
              <a:t>za tekst</a:t>
            </a:r>
            <a:r>
              <a:rPr lang="en-US" sz="2000"/>
              <a:t>, </a:t>
            </a:r>
          </a:p>
          <a:p>
            <a:pPr lvl="1" algn="just">
              <a:lnSpc>
                <a:spcPct val="90000"/>
              </a:lnSpc>
            </a:pPr>
            <a:r>
              <a:rPr lang="pl-PL" sz="2000" smtClean="0"/>
              <a:t>slike,</a:t>
            </a:r>
            <a:endParaRPr lang="en-US" sz="2000"/>
          </a:p>
          <a:p>
            <a:pPr lvl="1" algn="just">
              <a:lnSpc>
                <a:spcPct val="90000"/>
              </a:lnSpc>
            </a:pPr>
            <a:r>
              <a:rPr lang="pl-PL" sz="2000" smtClean="0"/>
              <a:t>filmove</a:t>
            </a:r>
            <a:r>
              <a:rPr lang="en-US" sz="2000"/>
              <a:t>,</a:t>
            </a:r>
            <a:r>
              <a:rPr lang="pl-PL" sz="2000"/>
              <a:t> koje svakako treba adekvatno koristiti.</a:t>
            </a:r>
            <a:r>
              <a:rPr lang="en-US" sz="2000"/>
              <a:t> </a:t>
            </a:r>
          </a:p>
        </p:txBody>
      </p:sp>
      <p:sp>
        <p:nvSpPr>
          <p:cNvPr id="4" name="Slide Number Placeholder 3"/>
          <p:cNvSpPr>
            <a:spLocks noGrp="1"/>
          </p:cNvSpPr>
          <p:nvPr>
            <p:ph type="sldNum" sz="quarter" idx="12"/>
          </p:nvPr>
        </p:nvSpPr>
        <p:spPr/>
        <p:txBody>
          <a:bodyPr/>
          <a:lstStyle/>
          <a:p>
            <a:fld id="{72891C79-82D5-47AA-9EB4-145A5E1185D3}" type="slidenum">
              <a:rPr lang="en-US" smtClean="0"/>
              <a:pPr/>
              <a:t>76</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hr-HR" sz="5400" b="1"/>
              <a:t>OKOLINA</a:t>
            </a:r>
          </a:p>
        </p:txBody>
      </p:sp>
      <p:sp>
        <p:nvSpPr>
          <p:cNvPr id="14339" name="Rectangle 3"/>
          <p:cNvSpPr>
            <a:spLocks noGrp="1" noChangeArrowheads="1"/>
          </p:cNvSpPr>
          <p:nvPr>
            <p:ph type="body" idx="1"/>
          </p:nvPr>
        </p:nvSpPr>
        <p:spPr/>
        <p:txBody>
          <a:bodyPr/>
          <a:lstStyle/>
          <a:p>
            <a:pPr algn="just"/>
            <a:r>
              <a:rPr lang="sr-Latn-CS"/>
              <a:t>Zaštita okoline treba da bude briga svih nas i to u svim aspektima našeg života i rada, pa i u oblasti informacionih tehnologija treba da učinimo sve što možemo da bismo zaštitili našu okolinu. </a:t>
            </a:r>
            <a:endParaRPr lang="en-US"/>
          </a:p>
          <a:p>
            <a:pPr algn="just"/>
            <a:r>
              <a:rPr lang="sr-Latn-CS"/>
              <a:t>Takođe potrebno je da štedimo energiju i energetske izvore kojih u današnjem društvu ima sve manje. </a:t>
            </a:r>
            <a:endParaRPr lang="hr-HR"/>
          </a:p>
        </p:txBody>
      </p:sp>
      <p:sp>
        <p:nvSpPr>
          <p:cNvPr id="4" name="Slide Number Placeholder 3"/>
          <p:cNvSpPr>
            <a:spLocks noGrp="1"/>
          </p:cNvSpPr>
          <p:nvPr>
            <p:ph type="sldNum" sz="quarter" idx="12"/>
          </p:nvPr>
        </p:nvSpPr>
        <p:spPr/>
        <p:txBody>
          <a:bodyPr/>
          <a:lstStyle/>
          <a:p>
            <a:fld id="{72891C79-82D5-47AA-9EB4-145A5E1185D3}" type="slidenum">
              <a:rPr lang="en-US" smtClean="0"/>
              <a:pPr/>
              <a:t>77</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mtClean="0"/>
              <a:t>Reciklaža</a:t>
            </a:r>
            <a:endParaRPr lang="en-GB"/>
          </a:p>
        </p:txBody>
      </p:sp>
      <p:sp>
        <p:nvSpPr>
          <p:cNvPr id="3" name="Content Placeholder 2"/>
          <p:cNvSpPr>
            <a:spLocks noGrp="1"/>
          </p:cNvSpPr>
          <p:nvPr>
            <p:ph idx="1"/>
          </p:nvPr>
        </p:nvSpPr>
        <p:spPr/>
        <p:txBody>
          <a:bodyPr/>
          <a:lstStyle/>
          <a:p>
            <a:r>
              <a:rPr lang="pl-PL" smtClean="0"/>
              <a:t>Recikliranje papira</a:t>
            </a:r>
          </a:p>
          <a:p>
            <a:r>
              <a:rPr lang="pl-PL" smtClean="0"/>
              <a:t>Recikliranje tonera</a:t>
            </a:r>
            <a:endParaRPr lang="en-GB"/>
          </a:p>
        </p:txBody>
      </p:sp>
      <p:sp>
        <p:nvSpPr>
          <p:cNvPr id="4" name="Slide Number Placeholder 3"/>
          <p:cNvSpPr>
            <a:spLocks noGrp="1"/>
          </p:cNvSpPr>
          <p:nvPr>
            <p:ph type="sldNum" sz="quarter" idx="12"/>
          </p:nvPr>
        </p:nvSpPr>
        <p:spPr/>
        <p:txBody>
          <a:bodyPr/>
          <a:lstStyle/>
          <a:p>
            <a:fld id="{72891C79-82D5-47AA-9EB4-145A5E1185D3}" type="slidenum">
              <a:rPr lang="en-US" smtClean="0"/>
              <a:pPr/>
              <a:t>78</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it-IT" b="1"/>
              <a:t>Potrošnja papira</a:t>
            </a:r>
            <a:endParaRPr lang="en-US" b="1"/>
          </a:p>
        </p:txBody>
      </p:sp>
      <p:sp>
        <p:nvSpPr>
          <p:cNvPr id="18435" name="Rectangle 3"/>
          <p:cNvSpPr>
            <a:spLocks noGrp="1" noChangeArrowheads="1"/>
          </p:cNvSpPr>
          <p:nvPr>
            <p:ph type="body" idx="1"/>
          </p:nvPr>
        </p:nvSpPr>
        <p:spPr/>
        <p:txBody>
          <a:bodyPr>
            <a:normAutofit/>
          </a:bodyPr>
          <a:lstStyle/>
          <a:p>
            <a:pPr>
              <a:lnSpc>
                <a:spcPct val="80000"/>
              </a:lnSpc>
            </a:pPr>
            <a:r>
              <a:rPr lang="it-IT" sz="2400"/>
              <a:t>Kako se računari sve više koriste u svakodnevnom radu i poslovanju, tako i elektronski dokumenti sve više zamenjuju pisani materijal. </a:t>
            </a:r>
          </a:p>
          <a:p>
            <a:pPr>
              <a:lnSpc>
                <a:spcPct val="80000"/>
              </a:lnSpc>
            </a:pPr>
            <a:r>
              <a:rPr lang="it-IT" sz="2400"/>
              <a:t>Postoji nekoliko prednosti elektronskih dokumenata nad pisanim materijalom:</a:t>
            </a:r>
            <a:endParaRPr lang="en-US" sz="2400"/>
          </a:p>
          <a:p>
            <a:pPr lvl="1">
              <a:lnSpc>
                <a:spcPct val="80000"/>
              </a:lnSpc>
            </a:pPr>
            <a:r>
              <a:rPr lang="it-IT" sz="2400"/>
              <a:t>Smanjuje se potreba za pisanim materijalom, čime štedimo šume od sečenja jer se potrašnja za papirom smanjuje. </a:t>
            </a:r>
            <a:endParaRPr lang="en-US" sz="2400"/>
          </a:p>
          <a:p>
            <a:pPr lvl="1">
              <a:lnSpc>
                <a:spcPct val="80000"/>
              </a:lnSpc>
            </a:pPr>
            <a:r>
              <a:rPr lang="it-IT" sz="2400"/>
              <a:t>Smanjuje se potreba za velikim prostorom za skladištenje u kojem se drži pisani materijal, pošto celokupna dokumentacija može da se skladišti na računaru. </a:t>
            </a:r>
            <a:endParaRPr lang="en-US" sz="2400"/>
          </a:p>
          <a:p>
            <a:pPr lvl="1">
              <a:lnSpc>
                <a:spcPct val="80000"/>
              </a:lnSpc>
            </a:pPr>
            <a:r>
              <a:rPr lang="it-IT" sz="2400"/>
              <a:t>Pretraživanje i pronalaženje željenog dokumenta je izuzetno brzo i lako, kao i ispravljanje grešaka koje mogu da se jave. </a:t>
            </a:r>
            <a:endParaRPr lang="en-US" sz="2400"/>
          </a:p>
          <a:p>
            <a:pPr>
              <a:lnSpc>
                <a:spcPct val="80000"/>
              </a:lnSpc>
            </a:pPr>
            <a:endParaRPr lang="en-US" sz="2400"/>
          </a:p>
        </p:txBody>
      </p:sp>
      <p:sp>
        <p:nvSpPr>
          <p:cNvPr id="4" name="Slide Number Placeholder 3"/>
          <p:cNvSpPr>
            <a:spLocks noGrp="1"/>
          </p:cNvSpPr>
          <p:nvPr>
            <p:ph type="sldNum" sz="quarter" idx="12"/>
          </p:nvPr>
        </p:nvSpPr>
        <p:spPr/>
        <p:txBody>
          <a:bodyPr/>
          <a:lstStyle/>
          <a:p>
            <a:fld id="{72891C79-82D5-47AA-9EB4-145A5E1185D3}" type="slidenum">
              <a:rPr lang="en-US" smtClean="0"/>
              <a:pPr/>
              <a:t>79</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sr-Latn-CS" b="1"/>
              <a:t>E</a:t>
            </a:r>
            <a:r>
              <a:rPr lang="sr-Cyrl-CS" b="1"/>
              <a:t>-poslovanje u javnoj upravi</a:t>
            </a:r>
            <a:endParaRPr lang="en-US" b="1"/>
          </a:p>
        </p:txBody>
      </p:sp>
      <p:sp>
        <p:nvSpPr>
          <p:cNvPr id="39939" name="Rectangle 3"/>
          <p:cNvSpPr>
            <a:spLocks noGrp="1" noChangeArrowheads="1"/>
          </p:cNvSpPr>
          <p:nvPr>
            <p:ph idx="1"/>
          </p:nvPr>
        </p:nvSpPr>
        <p:spPr/>
        <p:txBody>
          <a:bodyPr/>
          <a:lstStyle/>
          <a:p>
            <a:pPr algn="just">
              <a:buFont typeface="Symbol" pitchFamily="18" charset="2"/>
              <a:buChar char=""/>
            </a:pPr>
            <a:r>
              <a:rPr lang="en-US"/>
              <a:t>O</a:t>
            </a:r>
            <a:r>
              <a:rPr lang="sr-Latn-CS"/>
              <a:t>dnosi se na olakšavanje procesa prenosa informacije, komunikacije i transakcije između i unutar državnih institucija kao i olakšavanje procesa prenosa informacije, komunikacije i transakcije između državnih institucija, građana i preduzeća.</a:t>
            </a:r>
            <a:endParaRPr lang="en-US"/>
          </a:p>
          <a:p>
            <a:endParaRPr lang="en-US"/>
          </a:p>
        </p:txBody>
      </p:sp>
      <p:sp>
        <p:nvSpPr>
          <p:cNvPr id="4" name="Slide Number Placeholder 3"/>
          <p:cNvSpPr>
            <a:spLocks noGrp="1"/>
          </p:cNvSpPr>
          <p:nvPr>
            <p:ph type="sldNum" sz="quarter" idx="12"/>
          </p:nvPr>
        </p:nvSpPr>
        <p:spPr/>
        <p:txBody>
          <a:bodyPr/>
          <a:lstStyle/>
          <a:p>
            <a:fld id="{72891C79-82D5-47AA-9EB4-145A5E1185D3}" type="slidenum">
              <a:rPr lang="en-US" smtClean="0"/>
              <a:pPr/>
              <a:t>8</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it-IT" b="1"/>
              <a:t>Štednja energije</a:t>
            </a:r>
            <a:endParaRPr lang="en-US" b="1"/>
          </a:p>
        </p:txBody>
      </p:sp>
      <p:sp>
        <p:nvSpPr>
          <p:cNvPr id="17411" name="Rectangle 3"/>
          <p:cNvSpPr>
            <a:spLocks noGrp="1" noChangeArrowheads="1"/>
          </p:cNvSpPr>
          <p:nvPr>
            <p:ph type="body" idx="1"/>
          </p:nvPr>
        </p:nvSpPr>
        <p:spPr/>
        <p:txBody>
          <a:bodyPr/>
          <a:lstStyle/>
          <a:p>
            <a:pPr algn="just">
              <a:buFont typeface="Symbol" pitchFamily="18" charset="2"/>
              <a:buChar char=""/>
            </a:pPr>
            <a:r>
              <a:rPr lang="it-IT" sz="2800"/>
              <a:t>PC računar troši oko </a:t>
            </a:r>
            <a:r>
              <a:rPr lang="it-IT" sz="2800" b="1"/>
              <a:t>175 </a:t>
            </a:r>
            <a:r>
              <a:rPr lang="sr-Latn-RS" sz="2800" b="1" smtClean="0"/>
              <a:t>W</a:t>
            </a:r>
            <a:r>
              <a:rPr lang="sr-Latn-RS" sz="2800" smtClean="0"/>
              <a:t>, </a:t>
            </a:r>
            <a:r>
              <a:rPr lang="it-IT" sz="2800" smtClean="0"/>
              <a:t>pa </a:t>
            </a:r>
            <a:r>
              <a:rPr lang="it-IT" sz="2800"/>
              <a:t>ga treba isključiti kada se ne upotrebljava. </a:t>
            </a:r>
          </a:p>
          <a:p>
            <a:pPr algn="just">
              <a:buFont typeface="Symbol" pitchFamily="18" charset="2"/>
              <a:buChar char=""/>
            </a:pPr>
            <a:r>
              <a:rPr lang="it-IT" sz="2800"/>
              <a:t>Takođe, moguće je koristiti monitor koji troši manje struje kada je računar neaktivan, zatim može da se podesi računar da se posle izvesnog vremena neaktivnosti hard disk isključi ili da ceo računar uđe u stanje hibernacije. </a:t>
            </a:r>
          </a:p>
          <a:p>
            <a:pPr algn="just">
              <a:buFont typeface="Symbol" pitchFamily="18" charset="2"/>
              <a:buChar char=""/>
            </a:pPr>
            <a:r>
              <a:rPr lang="it-IT" sz="2800"/>
              <a:t>Na taj način se uštedi jako mnogo energije u dužem vremenskom periodu.</a:t>
            </a:r>
            <a:endParaRPr lang="en-US" sz="2800"/>
          </a:p>
          <a:p>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80</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smtClean="0"/>
              <a:t>Štednja energije</a:t>
            </a:r>
            <a:endParaRPr lang="en-GB"/>
          </a:p>
        </p:txBody>
      </p:sp>
      <p:sp>
        <p:nvSpPr>
          <p:cNvPr id="4" name="Footer Placeholder 3"/>
          <p:cNvSpPr>
            <a:spLocks noGrp="1"/>
          </p:cNvSpPr>
          <p:nvPr>
            <p:ph type="ftr" sz="quarter" idx="11"/>
          </p:nvPr>
        </p:nvSpPr>
        <p:spPr/>
        <p:txBody>
          <a:bodyPr/>
          <a:lstStyle/>
          <a:p>
            <a:r>
              <a:rPr lang="en-US" smtClean="0"/>
              <a:t>© N.Jovanović, 2017.-2020.</a:t>
            </a:r>
            <a:endParaRPr lang="en-US"/>
          </a:p>
        </p:txBody>
      </p:sp>
      <p:sp>
        <p:nvSpPr>
          <p:cNvPr id="5" name="Slide Number Placeholder 4"/>
          <p:cNvSpPr>
            <a:spLocks noGrp="1"/>
          </p:cNvSpPr>
          <p:nvPr>
            <p:ph type="sldNum" sz="quarter" idx="12"/>
          </p:nvPr>
        </p:nvSpPr>
        <p:spPr/>
        <p:txBody>
          <a:bodyPr/>
          <a:lstStyle/>
          <a:p>
            <a:fld id="{72891C79-82D5-47AA-9EB4-145A5E1185D3}" type="slidenum">
              <a:rPr lang="en-US" smtClean="0"/>
              <a:pPr/>
              <a:t>81</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428596" y="857232"/>
            <a:ext cx="3352962" cy="210502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3286116" y="2071678"/>
            <a:ext cx="5143536" cy="3686696"/>
          </a:xfrm>
          <a:prstGeom prst="rect">
            <a:avLst/>
          </a:prstGeom>
          <a:noFill/>
          <a:ln w="9525">
            <a:noFill/>
            <a:miter lim="800000"/>
            <a:headEnd/>
            <a:tailEnd/>
          </a:ln>
          <a:effectLst/>
        </p:spPr>
      </p:pic>
      <p:sp>
        <p:nvSpPr>
          <p:cNvPr id="9" name="Rectangle 8"/>
          <p:cNvSpPr/>
          <p:nvPr/>
        </p:nvSpPr>
        <p:spPr>
          <a:xfrm>
            <a:off x="428596" y="2357430"/>
            <a:ext cx="1214446" cy="357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8" name="Picture 4"/>
          <p:cNvPicPr>
            <a:picLocks noChangeAspect="1" noChangeArrowheads="1"/>
          </p:cNvPicPr>
          <p:nvPr/>
        </p:nvPicPr>
        <p:blipFill>
          <a:blip r:embed="rId4" cstate="print"/>
          <a:srcRect/>
          <a:stretch>
            <a:fillRect/>
          </a:stretch>
        </p:blipFill>
        <p:spPr bwMode="auto">
          <a:xfrm>
            <a:off x="319645" y="2714620"/>
            <a:ext cx="3037909" cy="3705232"/>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normAutofit/>
          </a:bodyPr>
          <a:lstStyle/>
          <a:p>
            <a:r>
              <a:rPr lang="it-IT" sz="7700" b="1" smtClean="0"/>
              <a:t>Zaštita</a:t>
            </a:r>
            <a:endParaRPr lang="en-US" sz="7700" b="1"/>
          </a:p>
        </p:txBody>
      </p:sp>
      <p:sp>
        <p:nvSpPr>
          <p:cNvPr id="2051" name="Rectangle 3"/>
          <p:cNvSpPr>
            <a:spLocks noGrp="1" noChangeArrowheads="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431CA8EC-8577-4189-BC04-5074B0E7B751}" type="slidenum">
              <a:rPr lang="en-US" smtClean="0"/>
              <a:pPr/>
              <a:t>82</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it-IT" b="1" smtClean="0"/>
              <a:t>Zaštita</a:t>
            </a:r>
            <a:endParaRPr lang="en-US" b="1"/>
          </a:p>
        </p:txBody>
      </p:sp>
      <p:sp>
        <p:nvSpPr>
          <p:cNvPr id="3075" name="Rectangle 3"/>
          <p:cNvSpPr>
            <a:spLocks noGrp="1" noChangeArrowheads="1"/>
          </p:cNvSpPr>
          <p:nvPr>
            <p:ph type="body" idx="1"/>
          </p:nvPr>
        </p:nvSpPr>
        <p:spPr/>
        <p:txBody>
          <a:bodyPr>
            <a:normAutofit/>
          </a:bodyPr>
          <a:lstStyle/>
          <a:p>
            <a:pPr>
              <a:lnSpc>
                <a:spcPct val="90000"/>
              </a:lnSpc>
            </a:pPr>
            <a:r>
              <a:rPr lang="it-IT" sz="2900" smtClean="0"/>
              <a:t>Savremene </a:t>
            </a:r>
            <a:r>
              <a:rPr lang="it-IT" sz="2900"/>
              <a:t>računarske mreže su uglavnom zasnovane na Internet</a:t>
            </a:r>
            <a:r>
              <a:rPr lang="it-IT" sz="2900" i="1"/>
              <a:t> </a:t>
            </a:r>
            <a:r>
              <a:rPr lang="sr-Latn-RS" sz="2900" i="1" smtClean="0"/>
              <a:t> </a:t>
            </a:r>
            <a:r>
              <a:rPr lang="it-IT" sz="2900" smtClean="0"/>
              <a:t>tehnologijama </a:t>
            </a:r>
            <a:r>
              <a:rPr lang="it-IT" sz="2900"/>
              <a:t>i protokolima koji su podložni napadima koji narušavaju integritet i bezbednost podataka. </a:t>
            </a:r>
            <a:endParaRPr lang="sr-Latn-RS" sz="2900" smtClean="0"/>
          </a:p>
          <a:p>
            <a:pPr>
              <a:lnSpc>
                <a:spcPct val="90000"/>
              </a:lnSpc>
            </a:pPr>
            <a:r>
              <a:rPr lang="pl-PL" sz="2900" smtClean="0"/>
              <a:t>Osnovni </a:t>
            </a:r>
            <a:r>
              <a:rPr lang="pl-PL" sz="2900"/>
              <a:t>problem je u tome što podaci postoje u elektronskom obliku koji nije neposredno vidljiv i zbog toga postaju izloženi raznim vrstama napada. </a:t>
            </a:r>
          </a:p>
          <a:p>
            <a:pPr>
              <a:lnSpc>
                <a:spcPct val="90000"/>
              </a:lnSpc>
            </a:pPr>
            <a:r>
              <a:rPr lang="pl-PL" sz="2900"/>
              <a:t>U cilju re</a:t>
            </a:r>
            <a:r>
              <a:rPr lang="sr-Cyrl-CS" sz="2900"/>
              <a:t>š</a:t>
            </a:r>
            <a:r>
              <a:rPr lang="pl-PL" sz="2900"/>
              <a:t>avanja problema bezbednosti i zaštite razvijaju se i specijalizovani softverski i hardverski sistemi za</a:t>
            </a:r>
            <a:r>
              <a:rPr lang="sr-Cyrl-CS" sz="2900"/>
              <a:t>š</a:t>
            </a:r>
            <a:r>
              <a:rPr lang="pl-PL" sz="2900"/>
              <a:t>tite</a:t>
            </a:r>
            <a:r>
              <a:rPr lang="sr-Cyrl-CS" sz="2900"/>
              <a:t>. </a:t>
            </a:r>
            <a:endParaRPr lang="en-US" sz="2900"/>
          </a:p>
        </p:txBody>
      </p:sp>
      <p:sp>
        <p:nvSpPr>
          <p:cNvPr id="4" name="Slide Number Placeholder 3"/>
          <p:cNvSpPr>
            <a:spLocks noGrp="1"/>
          </p:cNvSpPr>
          <p:nvPr>
            <p:ph type="sldNum" sz="quarter" idx="12"/>
          </p:nvPr>
        </p:nvSpPr>
        <p:spPr/>
        <p:txBody>
          <a:bodyPr/>
          <a:lstStyle/>
          <a:p>
            <a:fld id="{72891C79-82D5-47AA-9EB4-145A5E1185D3}" type="slidenum">
              <a:rPr lang="en-US" smtClean="0"/>
              <a:pPr/>
              <a:t>83</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r-Latn-RS" smtClean="0"/>
              <a:t>Napadi</a:t>
            </a:r>
            <a:endParaRPr lang="en-GB"/>
          </a:p>
        </p:txBody>
      </p:sp>
      <p:sp>
        <p:nvSpPr>
          <p:cNvPr id="5123" name="Rectangle 3"/>
          <p:cNvSpPr>
            <a:spLocks noGrp="1" noChangeArrowheads="1"/>
          </p:cNvSpPr>
          <p:nvPr>
            <p:ph idx="1"/>
          </p:nvPr>
        </p:nvSpPr>
        <p:spPr/>
        <p:txBody>
          <a:bodyPr>
            <a:normAutofit/>
          </a:bodyPr>
          <a:lstStyle/>
          <a:p>
            <a:pPr>
              <a:lnSpc>
                <a:spcPct val="80000"/>
              </a:lnSpc>
              <a:buFontTx/>
              <a:buNone/>
            </a:pPr>
            <a:r>
              <a:rPr lang="sr-Latn-CS" sz="2400">
                <a:solidFill>
                  <a:schemeClr val="accent2"/>
                </a:solidFill>
              </a:rPr>
              <a:t>Najčešće vrste napada na računare su</a:t>
            </a:r>
            <a:r>
              <a:rPr lang="sr-Latn-CS" sz="2400" smtClean="0">
                <a:solidFill>
                  <a:schemeClr val="accent2"/>
                </a:solidFill>
              </a:rPr>
              <a:t>:</a:t>
            </a:r>
            <a:endParaRPr lang="sr-Latn-CS" sz="2400">
              <a:solidFill>
                <a:schemeClr val="accent2"/>
              </a:solidFill>
            </a:endParaRPr>
          </a:p>
          <a:p>
            <a:pPr>
              <a:lnSpc>
                <a:spcPct val="80000"/>
              </a:lnSpc>
            </a:pPr>
            <a:r>
              <a:rPr lang="sr-Latn-CS" sz="2400">
                <a:solidFill>
                  <a:schemeClr val="accent2"/>
                </a:solidFill>
              </a:rPr>
              <a:t>Prisluškivanje</a:t>
            </a:r>
            <a:r>
              <a:rPr lang="sr-Latn-CS" sz="2400"/>
              <a:t> – neovlašćeno pristupanje </a:t>
            </a:r>
            <a:r>
              <a:rPr lang="sr-Latn-CS" sz="2400" smtClean="0"/>
              <a:t>podacima.</a:t>
            </a:r>
            <a:endParaRPr lang="pt-PT" sz="2400"/>
          </a:p>
          <a:p>
            <a:pPr>
              <a:lnSpc>
                <a:spcPct val="80000"/>
              </a:lnSpc>
            </a:pPr>
            <a:r>
              <a:rPr lang="pt-PT" sz="2400">
                <a:solidFill>
                  <a:schemeClr val="accent2"/>
                </a:solidFill>
              </a:rPr>
              <a:t>Lažno predstavljanje</a:t>
            </a:r>
            <a:r>
              <a:rPr lang="pt-PT" sz="2400"/>
              <a:t> – neautorizovani pristup </a:t>
            </a:r>
            <a:r>
              <a:rPr lang="pt-PT" sz="2400" smtClean="0"/>
              <a:t>podacima</a:t>
            </a:r>
            <a:r>
              <a:rPr lang="sr-Latn-RS" sz="2400" smtClean="0"/>
              <a:t>.</a:t>
            </a:r>
            <a:endParaRPr lang="pt-PT" sz="2400"/>
          </a:p>
          <a:p>
            <a:pPr>
              <a:lnSpc>
                <a:spcPct val="80000"/>
              </a:lnSpc>
            </a:pPr>
            <a:r>
              <a:rPr lang="pt-PT" sz="2400">
                <a:solidFill>
                  <a:schemeClr val="accent2"/>
                </a:solidFill>
              </a:rPr>
              <a:t>Otkrivanje lozinke</a:t>
            </a:r>
            <a:r>
              <a:rPr lang="pt-PT" sz="2400"/>
              <a:t> </a:t>
            </a:r>
            <a:r>
              <a:rPr lang="pt-PT" sz="2400" smtClean="0"/>
              <a:t>–</a:t>
            </a:r>
            <a:r>
              <a:rPr lang="sr-Latn-RS" sz="2400" smtClean="0"/>
              <a:t> </a:t>
            </a:r>
            <a:r>
              <a:rPr lang="pt-PT" sz="2400" smtClean="0"/>
              <a:t>neovlašćeni </a:t>
            </a:r>
            <a:r>
              <a:rPr lang="pt-PT" sz="2400"/>
              <a:t>pristup podacima uz pomoć otkrivene </a:t>
            </a:r>
            <a:r>
              <a:rPr lang="pt-PT" sz="2400" smtClean="0"/>
              <a:t>lozinke</a:t>
            </a:r>
            <a:r>
              <a:rPr lang="sr-Latn-RS" sz="2400" smtClean="0"/>
              <a:t>.</a:t>
            </a:r>
            <a:endParaRPr lang="en-US" sz="2400"/>
          </a:p>
          <a:p>
            <a:pPr>
              <a:lnSpc>
                <a:spcPct val="80000"/>
              </a:lnSpc>
            </a:pPr>
            <a:r>
              <a:rPr lang="en-US" sz="2400">
                <a:solidFill>
                  <a:schemeClr val="accent2"/>
                </a:solidFill>
              </a:rPr>
              <a:t>Virusi</a:t>
            </a:r>
            <a:r>
              <a:rPr lang="en-US" sz="2400"/>
              <a:t> – </a:t>
            </a:r>
            <a:r>
              <a:rPr lang="pl-PL" sz="2400"/>
              <a:t>distribucija zlonamernih </a:t>
            </a:r>
            <a:r>
              <a:rPr lang="pl-PL" sz="2400" smtClean="0"/>
              <a:t>programa</a:t>
            </a:r>
            <a:r>
              <a:rPr lang="en-US" sz="2400" smtClean="0"/>
              <a:t>.</a:t>
            </a:r>
            <a:endParaRPr lang="en-US" sz="2400"/>
          </a:p>
          <a:p>
            <a:pPr>
              <a:lnSpc>
                <a:spcPct val="80000"/>
              </a:lnSpc>
            </a:pPr>
            <a:r>
              <a:rPr lang="en-US" sz="2400">
                <a:solidFill>
                  <a:schemeClr val="accent2"/>
                </a:solidFill>
              </a:rPr>
              <a:t>Ukidanja servisa</a:t>
            </a:r>
            <a:r>
              <a:rPr lang="en-US" sz="2400"/>
              <a:t> </a:t>
            </a:r>
            <a:r>
              <a:rPr lang="en-US" sz="2400" smtClean="0"/>
              <a:t>–</a:t>
            </a:r>
            <a:r>
              <a:rPr lang="sr-Latn-RS" sz="2400" smtClean="0"/>
              <a:t> </a:t>
            </a:r>
            <a:r>
              <a:rPr lang="en-US" sz="2400" smtClean="0"/>
              <a:t>onemogućavanje </a:t>
            </a:r>
            <a:r>
              <a:rPr lang="en-US" sz="2400"/>
              <a:t>funkcionisanja mrežnih </a:t>
            </a:r>
            <a:r>
              <a:rPr lang="en-US" sz="2400" smtClean="0"/>
              <a:t>servisa</a:t>
            </a:r>
            <a:r>
              <a:rPr lang="sr-Latn-RS" sz="2400" smtClean="0"/>
              <a:t>.</a:t>
            </a:r>
            <a:endParaRPr lang="en-US" sz="2400"/>
          </a:p>
          <a:p>
            <a:pPr>
              <a:lnSpc>
                <a:spcPct val="80000"/>
              </a:lnSpc>
            </a:pPr>
            <a:r>
              <a:rPr lang="en-US" sz="2400">
                <a:solidFill>
                  <a:schemeClr val="accent2"/>
                </a:solidFill>
              </a:rPr>
              <a:t>Ponavljanje poslatih poruka</a:t>
            </a:r>
            <a:r>
              <a:rPr lang="en-US" sz="2400"/>
              <a:t> – neovlašćena kontrola komunikacije subjekata i ponavljanje, izmena ili sprečavanje prenosa </a:t>
            </a:r>
            <a:r>
              <a:rPr lang="en-US" sz="2400" smtClean="0"/>
              <a:t>podataka</a:t>
            </a:r>
            <a:r>
              <a:rPr lang="sr-Latn-RS" sz="2400" smtClean="0"/>
              <a:t>.</a:t>
            </a:r>
            <a:endParaRPr lang="en-US" sz="2400"/>
          </a:p>
          <a:p>
            <a:pPr>
              <a:lnSpc>
                <a:spcPct val="80000"/>
              </a:lnSpc>
            </a:pPr>
            <a:r>
              <a:rPr lang="pt-PT" sz="2400" smtClean="0">
                <a:solidFill>
                  <a:schemeClr val="accent2"/>
                </a:solidFill>
              </a:rPr>
              <a:t>Hardverski </a:t>
            </a:r>
            <a:r>
              <a:rPr lang="pt-PT" sz="2400">
                <a:solidFill>
                  <a:schemeClr val="accent2"/>
                </a:solidFill>
              </a:rPr>
              <a:t>otkazi, krađa</a:t>
            </a:r>
            <a:r>
              <a:rPr lang="pt-PT" sz="2400"/>
              <a:t>...</a:t>
            </a:r>
            <a:endParaRPr lang="en-US" sz="2400"/>
          </a:p>
        </p:txBody>
      </p:sp>
      <p:sp>
        <p:nvSpPr>
          <p:cNvPr id="5" name="Slide Number Placeholder 4"/>
          <p:cNvSpPr>
            <a:spLocks noGrp="1"/>
          </p:cNvSpPr>
          <p:nvPr>
            <p:ph type="sldNum" sz="quarter" idx="12"/>
          </p:nvPr>
        </p:nvSpPr>
        <p:spPr/>
        <p:txBody>
          <a:bodyPr/>
          <a:lstStyle/>
          <a:p>
            <a:fld id="{72891C79-82D5-47AA-9EB4-145A5E1185D3}" type="slidenum">
              <a:rPr lang="en-US" smtClean="0"/>
              <a:pPr/>
              <a:t>84</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sr-Latn-RS" smtClean="0"/>
              <a:t>Odbrana</a:t>
            </a:r>
            <a:endParaRPr lang="en-US"/>
          </a:p>
        </p:txBody>
      </p:sp>
      <p:sp>
        <p:nvSpPr>
          <p:cNvPr id="4099" name="Rectangle 3"/>
          <p:cNvSpPr>
            <a:spLocks noGrp="1" noChangeArrowheads="1"/>
          </p:cNvSpPr>
          <p:nvPr>
            <p:ph type="body" idx="1"/>
          </p:nvPr>
        </p:nvSpPr>
        <p:spPr/>
        <p:txBody>
          <a:bodyPr/>
          <a:lstStyle/>
          <a:p>
            <a:pPr>
              <a:lnSpc>
                <a:spcPct val="80000"/>
              </a:lnSpc>
              <a:buFontTx/>
              <a:buNone/>
            </a:pPr>
            <a:r>
              <a:rPr lang="pl-PL" sz="2000" dirty="0">
                <a:solidFill>
                  <a:schemeClr val="accent2"/>
                </a:solidFill>
              </a:rPr>
              <a:t>Mogući načini odbrane od navedenih napada su sledeći</a:t>
            </a:r>
            <a:r>
              <a:rPr lang="pl-PL" sz="2000" dirty="0" smtClean="0">
                <a:solidFill>
                  <a:schemeClr val="accent2"/>
                </a:solidFill>
              </a:rPr>
              <a:t>:</a:t>
            </a:r>
          </a:p>
          <a:p>
            <a:pPr>
              <a:lnSpc>
                <a:spcPct val="80000"/>
              </a:lnSpc>
              <a:buFontTx/>
              <a:buNone/>
            </a:pPr>
            <a:endParaRPr lang="pl-PL" sz="2000" dirty="0">
              <a:solidFill>
                <a:schemeClr val="accent2"/>
              </a:solidFill>
            </a:endParaRPr>
          </a:p>
          <a:p>
            <a:pPr>
              <a:lnSpc>
                <a:spcPct val="80000"/>
              </a:lnSpc>
            </a:pPr>
            <a:r>
              <a:rPr lang="pl-PL" sz="2000" dirty="0">
                <a:solidFill>
                  <a:schemeClr val="accent2"/>
                </a:solidFill>
              </a:rPr>
              <a:t>Šifrovanje</a:t>
            </a:r>
            <a:r>
              <a:rPr lang="pl-PL" sz="2000" dirty="0"/>
              <a:t> – zaštita tajnosti podataka i </a:t>
            </a:r>
            <a:r>
              <a:rPr lang="pl-PL" sz="2000" dirty="0" smtClean="0"/>
              <a:t>lozinki.</a:t>
            </a:r>
            <a:endParaRPr lang="pl-PL" sz="2000" dirty="0"/>
          </a:p>
          <a:p>
            <a:pPr>
              <a:lnSpc>
                <a:spcPct val="80000"/>
              </a:lnSpc>
            </a:pPr>
            <a:r>
              <a:rPr lang="pl-PL" sz="2000" dirty="0">
                <a:solidFill>
                  <a:schemeClr val="accent2"/>
                </a:solidFill>
              </a:rPr>
              <a:t>Primena digitalnog potpisa</a:t>
            </a:r>
            <a:r>
              <a:rPr lang="pl-PL" sz="2000" dirty="0"/>
              <a:t> – provera autentičnosti, zaštita integriteta </a:t>
            </a:r>
            <a:r>
              <a:rPr lang="pl-PL" sz="2000" dirty="0" smtClean="0"/>
              <a:t>podataka.</a:t>
            </a:r>
            <a:endParaRPr lang="pl-PL" sz="2000" dirty="0"/>
          </a:p>
          <a:p>
            <a:pPr>
              <a:lnSpc>
                <a:spcPct val="80000"/>
              </a:lnSpc>
            </a:pPr>
            <a:r>
              <a:rPr lang="pl-PL" sz="2000" dirty="0">
                <a:solidFill>
                  <a:schemeClr val="accent2"/>
                </a:solidFill>
              </a:rPr>
              <a:t>Procedura jake autentifikacije</a:t>
            </a:r>
            <a:r>
              <a:rPr lang="pl-PL" sz="2000" dirty="0"/>
              <a:t> – bezbedna međusobna autentifikacija strana u </a:t>
            </a:r>
            <a:r>
              <a:rPr lang="pl-PL" sz="2000" dirty="0" smtClean="0"/>
              <a:t>komunikaciji.</a:t>
            </a:r>
            <a:endParaRPr lang="pl-PL" sz="2000" dirty="0"/>
          </a:p>
          <a:p>
            <a:pPr>
              <a:lnSpc>
                <a:spcPct val="80000"/>
              </a:lnSpc>
            </a:pPr>
            <a:r>
              <a:rPr lang="pl-PL" sz="2000" dirty="0">
                <a:solidFill>
                  <a:schemeClr val="accent2"/>
                </a:solidFill>
              </a:rPr>
              <a:t>Korišćenje jakih ključeva i česta izmena </a:t>
            </a:r>
            <a:r>
              <a:rPr lang="pl-PL" sz="2000" dirty="0" smtClean="0">
                <a:solidFill>
                  <a:schemeClr val="accent2"/>
                </a:solidFill>
              </a:rPr>
              <a:t>ključeva</a:t>
            </a:r>
            <a:r>
              <a:rPr lang="pl-PL" sz="2000" dirty="0">
                <a:solidFill>
                  <a:schemeClr val="accent2"/>
                </a:solidFill>
              </a:rPr>
              <a:t>.</a:t>
            </a:r>
            <a:endParaRPr lang="ru-RU" sz="2000" dirty="0"/>
          </a:p>
          <a:p>
            <a:pPr>
              <a:lnSpc>
                <a:spcPct val="80000"/>
              </a:lnSpc>
            </a:pPr>
            <a:r>
              <a:rPr lang="ru-RU" sz="2000" dirty="0">
                <a:solidFill>
                  <a:schemeClr val="accent2"/>
                </a:solidFill>
              </a:rPr>
              <a:t>Zaštita adresa servera</a:t>
            </a:r>
            <a:r>
              <a:rPr lang="ru-RU" sz="2000" dirty="0"/>
              <a:t> – zaštita od napada tipa ukidanje </a:t>
            </a:r>
            <a:r>
              <a:rPr lang="ru-RU" sz="2000" dirty="0" smtClean="0"/>
              <a:t>servisa</a:t>
            </a:r>
            <a:r>
              <a:rPr lang="sr-Latn-RS" sz="2000" dirty="0" smtClean="0"/>
              <a:t>.</a:t>
            </a:r>
            <a:endParaRPr lang="ru-RU" sz="2000" dirty="0"/>
          </a:p>
          <a:p>
            <a:pPr>
              <a:lnSpc>
                <a:spcPct val="80000"/>
              </a:lnSpc>
            </a:pPr>
            <a:r>
              <a:rPr lang="ru-RU" sz="2000" dirty="0">
                <a:solidFill>
                  <a:schemeClr val="accent2"/>
                </a:solidFill>
              </a:rPr>
              <a:t>Korišćenje digitalnih </a:t>
            </a:r>
            <a:r>
              <a:rPr lang="sr-Latn-RS" sz="2000" dirty="0" smtClean="0">
                <a:solidFill>
                  <a:schemeClr val="accent2"/>
                </a:solidFill>
              </a:rPr>
              <a:t>s</a:t>
            </a:r>
            <a:r>
              <a:rPr lang="ru-RU" sz="2000" dirty="0" smtClean="0">
                <a:solidFill>
                  <a:schemeClr val="accent2"/>
                </a:solidFill>
              </a:rPr>
              <a:t>ertifikata</a:t>
            </a:r>
            <a:r>
              <a:rPr lang="ru-RU" sz="2000" dirty="0" smtClean="0"/>
              <a:t> </a:t>
            </a:r>
            <a:r>
              <a:rPr lang="ru-RU" sz="2000" dirty="0"/>
              <a:t>kao jednoznačnih identifikacionih parametara subjekata u </a:t>
            </a:r>
            <a:r>
              <a:rPr lang="ru-RU" sz="2000" dirty="0" smtClean="0"/>
              <a:t>komunikaciji</a:t>
            </a:r>
            <a:r>
              <a:rPr lang="sr-Latn-RS" sz="2000" dirty="0" smtClean="0"/>
              <a:t>.</a:t>
            </a:r>
            <a:endParaRPr lang="en-US" sz="2000" dirty="0"/>
          </a:p>
          <a:p>
            <a:pPr>
              <a:lnSpc>
                <a:spcPct val="80000"/>
              </a:lnSpc>
            </a:pPr>
            <a:r>
              <a:rPr lang="en-US" sz="2000" dirty="0" err="1">
                <a:solidFill>
                  <a:schemeClr val="accent2"/>
                </a:solidFill>
              </a:rPr>
              <a:t>Antivirusna</a:t>
            </a:r>
            <a:r>
              <a:rPr lang="en-US" sz="2000" dirty="0">
                <a:solidFill>
                  <a:schemeClr val="accent2"/>
                </a:solidFill>
              </a:rPr>
              <a:t> </a:t>
            </a:r>
            <a:r>
              <a:rPr lang="en-US" sz="2000" dirty="0" err="1" smtClean="0">
                <a:solidFill>
                  <a:schemeClr val="accent2"/>
                </a:solidFill>
              </a:rPr>
              <a:t>zaštita</a:t>
            </a:r>
            <a:r>
              <a:rPr lang="sr-Latn-RS" sz="2000" dirty="0" smtClean="0">
                <a:solidFill>
                  <a:schemeClr val="accent2"/>
                </a:solidFill>
              </a:rPr>
              <a:t>.</a:t>
            </a:r>
            <a:endParaRPr lang="en-US" sz="2000" dirty="0"/>
          </a:p>
          <a:p>
            <a:pPr>
              <a:lnSpc>
                <a:spcPct val="80000"/>
              </a:lnSpc>
            </a:pPr>
            <a:r>
              <a:rPr lang="en-US" sz="2000" dirty="0">
                <a:solidFill>
                  <a:schemeClr val="accent2"/>
                </a:solidFill>
              </a:rPr>
              <a:t>Back up </a:t>
            </a:r>
            <a:r>
              <a:rPr lang="en-US" sz="2000" dirty="0" err="1">
                <a:solidFill>
                  <a:schemeClr val="accent2"/>
                </a:solidFill>
              </a:rPr>
              <a:t>podataka</a:t>
            </a:r>
            <a:r>
              <a:rPr lang="en-US" sz="2000" dirty="0">
                <a:solidFill>
                  <a:schemeClr val="accent2"/>
                </a:solidFill>
              </a:rPr>
              <a:t>, </a:t>
            </a:r>
            <a:r>
              <a:rPr lang="en-US" sz="2000" dirty="0" err="1">
                <a:solidFill>
                  <a:schemeClr val="accent2"/>
                </a:solidFill>
              </a:rPr>
              <a:t>zaključavanje</a:t>
            </a:r>
            <a:r>
              <a:rPr lang="en-US" sz="2000" dirty="0">
                <a:solidFill>
                  <a:schemeClr val="accent2"/>
                </a:solidFill>
              </a:rPr>
              <a:t> </a:t>
            </a:r>
            <a:r>
              <a:rPr lang="en-US" sz="2000" dirty="0" err="1">
                <a:solidFill>
                  <a:schemeClr val="accent2"/>
                </a:solidFill>
              </a:rPr>
              <a:t>računara</a:t>
            </a:r>
            <a:r>
              <a:rPr lang="en-US" sz="2000" dirty="0">
                <a:solidFill>
                  <a:schemeClr val="accent2"/>
                </a:solidFill>
              </a:rPr>
              <a:t> </a:t>
            </a:r>
            <a:r>
              <a:rPr lang="en-US" sz="2000" dirty="0" err="1">
                <a:solidFill>
                  <a:schemeClr val="accent2"/>
                </a:solidFill>
              </a:rPr>
              <a:t>sigurnosnim</a:t>
            </a:r>
            <a:r>
              <a:rPr lang="en-US" sz="2000" dirty="0">
                <a:solidFill>
                  <a:schemeClr val="accent2"/>
                </a:solidFill>
              </a:rPr>
              <a:t> </a:t>
            </a:r>
            <a:r>
              <a:rPr lang="en-US" sz="2000" dirty="0" err="1">
                <a:solidFill>
                  <a:schemeClr val="accent2"/>
                </a:solidFill>
              </a:rPr>
              <a:t>kablom</a:t>
            </a:r>
            <a:r>
              <a:rPr lang="en-US" sz="2000" dirty="0">
                <a:solidFill>
                  <a:schemeClr val="accent2"/>
                </a:solidFill>
              </a:rPr>
              <a:t>,  </a:t>
            </a:r>
            <a:r>
              <a:rPr lang="en-US" sz="2000" dirty="0" err="1">
                <a:solidFill>
                  <a:schemeClr val="accent2"/>
                </a:solidFill>
              </a:rPr>
              <a:t>korišćenje</a:t>
            </a:r>
            <a:r>
              <a:rPr lang="en-US" sz="2000" dirty="0">
                <a:solidFill>
                  <a:schemeClr val="accent2"/>
                </a:solidFill>
              </a:rPr>
              <a:t> </a:t>
            </a:r>
            <a:r>
              <a:rPr lang="en-US" sz="2000" dirty="0" err="1">
                <a:solidFill>
                  <a:schemeClr val="accent2"/>
                </a:solidFill>
              </a:rPr>
              <a:t>uređaja</a:t>
            </a:r>
            <a:r>
              <a:rPr lang="en-US" sz="2000" dirty="0">
                <a:solidFill>
                  <a:schemeClr val="accent2"/>
                </a:solidFill>
              </a:rPr>
              <a:t> </a:t>
            </a:r>
            <a:r>
              <a:rPr lang="en-US" sz="2000" dirty="0" err="1">
                <a:solidFill>
                  <a:schemeClr val="accent2"/>
                </a:solidFill>
              </a:rPr>
              <a:t>za</a:t>
            </a:r>
            <a:r>
              <a:rPr lang="en-US" sz="2000" dirty="0">
                <a:solidFill>
                  <a:schemeClr val="accent2"/>
                </a:solidFill>
              </a:rPr>
              <a:t> </a:t>
            </a:r>
            <a:r>
              <a:rPr lang="en-US" sz="2000" dirty="0" err="1">
                <a:solidFill>
                  <a:schemeClr val="accent2"/>
                </a:solidFill>
              </a:rPr>
              <a:t>neprekidno</a:t>
            </a:r>
            <a:r>
              <a:rPr lang="en-US" sz="2000" dirty="0">
                <a:solidFill>
                  <a:schemeClr val="accent2"/>
                </a:solidFill>
              </a:rPr>
              <a:t> </a:t>
            </a:r>
            <a:r>
              <a:rPr lang="en-US" sz="2000" dirty="0" err="1">
                <a:solidFill>
                  <a:schemeClr val="accent2"/>
                </a:solidFill>
              </a:rPr>
              <a:t>napajanje</a:t>
            </a:r>
            <a:r>
              <a:rPr lang="en-US" sz="2000" dirty="0">
                <a:solidFill>
                  <a:schemeClr val="accent2"/>
                </a:solidFill>
              </a:rPr>
              <a:t> (UPS)...</a:t>
            </a:r>
          </a:p>
        </p:txBody>
      </p:sp>
      <p:sp>
        <p:nvSpPr>
          <p:cNvPr id="4" name="Slide Number Placeholder 3"/>
          <p:cNvSpPr>
            <a:spLocks noGrp="1"/>
          </p:cNvSpPr>
          <p:nvPr>
            <p:ph type="sldNum" sz="quarter" idx="12"/>
          </p:nvPr>
        </p:nvSpPr>
        <p:spPr/>
        <p:txBody>
          <a:bodyPr/>
          <a:lstStyle/>
          <a:p>
            <a:fld id="{72891C79-82D5-47AA-9EB4-145A5E1185D3}" type="slidenum">
              <a:rPr lang="en-US" smtClean="0"/>
              <a:pPr/>
              <a:t>85</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pl-PL" smtClean="0">
                <a:effectLst>
                  <a:outerShdw blurRad="38100" dist="38100" dir="2700000" algn="tl">
                    <a:srgbClr val="000000">
                      <a:alpha val="43137"/>
                    </a:srgbClr>
                  </a:outerShdw>
                </a:effectLst>
              </a:rPr>
              <a:t>Identitet</a:t>
            </a:r>
            <a:r>
              <a:rPr lang="sr-Cyrl-CS" smtClean="0">
                <a:effectLst>
                  <a:outerShdw blurRad="38100" dist="38100" dir="2700000" algn="tl">
                    <a:srgbClr val="000000">
                      <a:alpha val="43137"/>
                    </a:srgbClr>
                  </a:outerShdw>
                </a:effectLst>
              </a:rPr>
              <a:t> /</a:t>
            </a:r>
            <a:r>
              <a:rPr lang="pl-PL" smtClean="0">
                <a:effectLst>
                  <a:outerShdw blurRad="38100" dist="38100" dir="2700000" algn="tl">
                    <a:srgbClr val="000000">
                      <a:alpha val="43137"/>
                    </a:srgbClr>
                  </a:outerShdw>
                </a:effectLst>
              </a:rPr>
              <a:t>Autorizacija</a:t>
            </a:r>
            <a:endParaRPr lang="en-US">
              <a:effectLst>
                <a:outerShdw blurRad="38100" dist="38100" dir="2700000" algn="tl">
                  <a:srgbClr val="000000">
                    <a:alpha val="43137"/>
                  </a:srgbClr>
                </a:outerShdw>
              </a:effectLst>
            </a:endParaRPr>
          </a:p>
        </p:txBody>
      </p:sp>
      <p:sp>
        <p:nvSpPr>
          <p:cNvPr id="6147" name="Rectangle 3"/>
          <p:cNvSpPr>
            <a:spLocks noGrp="1" noChangeArrowheads="1"/>
          </p:cNvSpPr>
          <p:nvPr>
            <p:ph type="body" idx="1"/>
          </p:nvPr>
        </p:nvSpPr>
        <p:spPr/>
        <p:txBody>
          <a:bodyPr/>
          <a:lstStyle/>
          <a:p>
            <a:r>
              <a:rPr lang="sr-Latn-CS" sz="2400" b="1" dirty="0" smtClean="0"/>
              <a:t>Provera </a:t>
            </a:r>
            <a:r>
              <a:rPr lang="sr-Latn-CS" sz="2400" b="1" dirty="0"/>
              <a:t>identiteta korisnika </a:t>
            </a:r>
            <a:r>
              <a:rPr lang="sr-Latn-CS" sz="2400" dirty="0"/>
              <a:t>– autorizacija  se koristi da bi se sprečio neovlašćeni pristup računarskom sistemu i njegovim resursima.</a:t>
            </a:r>
          </a:p>
          <a:p>
            <a:r>
              <a:rPr lang="sr-Latn-CS" sz="2400" dirty="0"/>
              <a:t>Autorizacija se ostvaruje primenom </a:t>
            </a:r>
            <a:r>
              <a:rPr lang="sr-Latn-CS" sz="2400" b="1" dirty="0"/>
              <a:t>korisničkog imena </a:t>
            </a:r>
            <a:r>
              <a:rPr lang="sr-Latn-CS" sz="2400" dirty="0"/>
              <a:t>(user name) i </a:t>
            </a:r>
            <a:r>
              <a:rPr lang="sr-Latn-CS" sz="2400" b="1" dirty="0"/>
              <a:t>lozinke</a:t>
            </a:r>
            <a:r>
              <a:rPr lang="sr-Latn-CS" sz="2400" dirty="0"/>
              <a:t> (password)</a:t>
            </a:r>
            <a:endParaRPr lang="en-US" sz="2400" dirty="0"/>
          </a:p>
        </p:txBody>
      </p:sp>
      <p:pic>
        <p:nvPicPr>
          <p:cNvPr id="6148" name="Picture 4"/>
          <p:cNvPicPr>
            <a:picLocks noChangeAspect="1" noChangeArrowheads="1"/>
          </p:cNvPicPr>
          <p:nvPr/>
        </p:nvPicPr>
        <p:blipFill>
          <a:blip r:embed="rId2" cstate="print"/>
          <a:srcRect/>
          <a:stretch>
            <a:fillRect/>
          </a:stretch>
        </p:blipFill>
        <p:spPr bwMode="auto">
          <a:xfrm>
            <a:off x="2214546" y="3786190"/>
            <a:ext cx="5403310" cy="2428892"/>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72891C79-82D5-47AA-9EB4-145A5E1185D3}" type="slidenum">
              <a:rPr lang="en-US" smtClean="0"/>
              <a:pPr/>
              <a:t>86</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pl-PL" smtClean="0">
                <a:effectLst>
                  <a:outerShdw blurRad="38100" dist="38100" dir="2700000" algn="tl">
                    <a:srgbClr val="000000">
                      <a:alpha val="43137"/>
                    </a:srgbClr>
                  </a:outerShdw>
                </a:effectLst>
              </a:rPr>
              <a:t>Identitet</a:t>
            </a:r>
            <a:r>
              <a:rPr lang="sr-Cyrl-CS" smtClean="0">
                <a:effectLst>
                  <a:outerShdw blurRad="38100" dist="38100" dir="2700000" algn="tl">
                    <a:srgbClr val="000000">
                      <a:alpha val="43137"/>
                    </a:srgbClr>
                  </a:outerShdw>
                </a:effectLst>
              </a:rPr>
              <a:t> /</a:t>
            </a:r>
            <a:r>
              <a:rPr lang="pl-PL" smtClean="0">
                <a:effectLst>
                  <a:outerShdw blurRad="38100" dist="38100" dir="2700000" algn="tl">
                    <a:srgbClr val="000000">
                      <a:alpha val="43137"/>
                    </a:srgbClr>
                  </a:outerShdw>
                </a:effectLst>
              </a:rPr>
              <a:t>Autorizacija</a:t>
            </a:r>
            <a:endParaRPr lang="en-US">
              <a:effectLst>
                <a:outerShdw blurRad="38100" dist="38100" dir="2700000" algn="tl">
                  <a:srgbClr val="000000">
                    <a:alpha val="43137"/>
                  </a:srgbClr>
                </a:outerShdw>
              </a:effectLst>
            </a:endParaRPr>
          </a:p>
        </p:txBody>
      </p:sp>
      <p:sp>
        <p:nvSpPr>
          <p:cNvPr id="7171" name="Rectangle 3"/>
          <p:cNvSpPr>
            <a:spLocks noGrp="1" noChangeArrowheads="1"/>
          </p:cNvSpPr>
          <p:nvPr>
            <p:ph type="body" idx="1"/>
          </p:nvPr>
        </p:nvSpPr>
        <p:spPr/>
        <p:txBody>
          <a:bodyPr>
            <a:normAutofit/>
          </a:bodyPr>
          <a:lstStyle/>
          <a:p>
            <a:pPr>
              <a:lnSpc>
                <a:spcPct val="90000"/>
              </a:lnSpc>
            </a:pPr>
            <a:r>
              <a:rPr lang="sr-Latn-CS" sz="2400">
                <a:solidFill>
                  <a:schemeClr val="accent2"/>
                </a:solidFill>
              </a:rPr>
              <a:t>Korisničko ime</a:t>
            </a:r>
            <a:r>
              <a:rPr lang="sr-Latn-CS" sz="2400"/>
              <a:t> se koristi za prijavljivanje na sistem i to je informacija koja je dostupna svima.</a:t>
            </a:r>
          </a:p>
          <a:p>
            <a:pPr>
              <a:lnSpc>
                <a:spcPct val="90000"/>
              </a:lnSpc>
            </a:pPr>
            <a:r>
              <a:rPr lang="sr-Latn-CS" sz="2400">
                <a:solidFill>
                  <a:schemeClr val="accent2"/>
                </a:solidFill>
              </a:rPr>
              <a:t>Lozinka</a:t>
            </a:r>
            <a:r>
              <a:rPr lang="sr-Latn-CS" sz="2400"/>
              <a:t> je skup znakova </a:t>
            </a:r>
            <a:r>
              <a:rPr lang="sr-Latn-CS" sz="2400" smtClean="0"/>
              <a:t>koji </a:t>
            </a:r>
            <a:r>
              <a:rPr lang="sr-Latn-CS" sz="2400"/>
              <a:t>računar pamti i koji korisnik treba da ukuca uvek kada koristi računarski sistem, da bi mu bio dozvoljen pristup računarskim resursima. </a:t>
            </a:r>
            <a:endParaRPr lang="en-GB" sz="2400" smtClean="0"/>
          </a:p>
          <a:p>
            <a:pPr>
              <a:lnSpc>
                <a:spcPct val="90000"/>
              </a:lnSpc>
            </a:pPr>
            <a:r>
              <a:rPr lang="sr-Latn-CS" sz="2400" smtClean="0"/>
              <a:t>Preporučuje </a:t>
            </a:r>
            <a:r>
              <a:rPr lang="sr-Latn-CS" sz="2400"/>
              <a:t>se da lozinka ima najmanje osam karaktera, da se povremeno menja, da ne bude lako prepoznatljiva (ime, prezime, ime deteta...).</a:t>
            </a:r>
          </a:p>
          <a:p>
            <a:pPr>
              <a:lnSpc>
                <a:spcPct val="90000"/>
              </a:lnSpc>
            </a:pPr>
            <a:r>
              <a:rPr lang="sr-Latn-CS" sz="2400"/>
              <a:t>Na osnovu korisničkog imena i lozinke korisnik pristupa računarskim resursima u skladu sa pravima pristupa (kojim podacima može da pristupi, koje resurse može da koristi itd.) koje mu je dodelio administrator sistema.</a:t>
            </a:r>
            <a:endParaRPr lang="en-US" sz="2400"/>
          </a:p>
        </p:txBody>
      </p:sp>
      <p:sp>
        <p:nvSpPr>
          <p:cNvPr id="4" name="Slide Number Placeholder 3"/>
          <p:cNvSpPr>
            <a:spLocks noGrp="1"/>
          </p:cNvSpPr>
          <p:nvPr>
            <p:ph type="sldNum" sz="quarter" idx="12"/>
          </p:nvPr>
        </p:nvSpPr>
        <p:spPr/>
        <p:txBody>
          <a:bodyPr/>
          <a:lstStyle/>
          <a:p>
            <a:fld id="{72891C79-82D5-47AA-9EB4-145A5E1185D3}" type="slidenum">
              <a:rPr lang="en-US" smtClean="0"/>
              <a:pPr/>
              <a:t>87</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mtClean="0">
                <a:effectLst>
                  <a:outerShdw blurRad="38100" dist="38100" dir="2700000" algn="tl">
                    <a:srgbClr val="000000">
                      <a:alpha val="43137"/>
                    </a:srgbClr>
                  </a:outerShdw>
                </a:effectLst>
              </a:rPr>
              <a:t>Digitalni sertifikati</a:t>
            </a:r>
            <a:endParaRPr lang="en-GB">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normAutofit/>
          </a:bodyPr>
          <a:lstStyle/>
          <a:p>
            <a:r>
              <a:rPr lang="en-GB" sz="3300" smtClean="0"/>
              <a:t>N</a:t>
            </a:r>
            <a:r>
              <a:rPr lang="vi-VN" sz="3300" smtClean="0"/>
              <a:t>amena je maksimalno obezbeđivanje identifikacije osoba ili sistema i privatnosti podataka.</a:t>
            </a:r>
            <a:endParaRPr lang="en-GB" sz="3300" smtClean="0"/>
          </a:p>
          <a:p>
            <a:r>
              <a:rPr lang="en-GB" sz="3300" smtClean="0"/>
              <a:t>Digitalni sertifikat je elektronski dokument koji izdaje sertifikaciono telo. </a:t>
            </a:r>
          </a:p>
          <a:p>
            <a:r>
              <a:rPr lang="en-GB" sz="3300" smtClean="0"/>
              <a:t>Digitalni sertifikat može da se shvati kao digitalna lična karta.</a:t>
            </a:r>
          </a:p>
          <a:p>
            <a:endParaRPr lang="en-GB">
              <a:cs typeface="Arial" pitchFamily="34" charset="0"/>
            </a:endParaRPr>
          </a:p>
        </p:txBody>
      </p:sp>
      <p:sp>
        <p:nvSpPr>
          <p:cNvPr id="4" name="Slide Number Placeholder 3"/>
          <p:cNvSpPr>
            <a:spLocks noGrp="1"/>
          </p:cNvSpPr>
          <p:nvPr>
            <p:ph type="sldNum" sz="quarter" idx="12"/>
          </p:nvPr>
        </p:nvSpPr>
        <p:spPr/>
        <p:txBody>
          <a:bodyPr/>
          <a:lstStyle/>
          <a:p>
            <a:fld id="{72891C79-82D5-47AA-9EB4-145A5E1185D3}" type="slidenum">
              <a:rPr lang="en-US" smtClean="0"/>
              <a:pPr/>
              <a:t>88</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effectLst>
                  <a:outerShdw blurRad="38100" dist="38100" dir="2700000" algn="tl">
                    <a:srgbClr val="000000">
                      <a:alpha val="43137"/>
                    </a:srgbClr>
                  </a:outerShdw>
                </a:effectLst>
              </a:rPr>
              <a:t>Digitalni sertifikati</a:t>
            </a:r>
            <a:endParaRPr lang="en-GB"/>
          </a:p>
        </p:txBody>
      </p:sp>
      <p:sp>
        <p:nvSpPr>
          <p:cNvPr id="3" name="Content Placeholder 2"/>
          <p:cNvSpPr>
            <a:spLocks noGrp="1"/>
          </p:cNvSpPr>
          <p:nvPr>
            <p:ph idx="1"/>
          </p:nvPr>
        </p:nvSpPr>
        <p:spPr/>
        <p:txBody>
          <a:bodyPr>
            <a:normAutofit/>
          </a:bodyPr>
          <a:lstStyle/>
          <a:p>
            <a:r>
              <a:rPr lang="en-GB" smtClean="0">
                <a:latin typeface="Arial" pitchFamily="34" charset="0"/>
                <a:cs typeface="Arial" pitchFamily="34" charset="0"/>
              </a:rPr>
              <a:t>Proces izdavanja digitalnog sertifikata počinje u tzv. registracionom autoritetu (registration authority - RA).</a:t>
            </a:r>
          </a:p>
          <a:p>
            <a:r>
              <a:rPr lang="en-GB" smtClean="0">
                <a:latin typeface="Arial" pitchFamily="34" charset="0"/>
                <a:cs typeface="Arial" pitchFamily="34" charset="0"/>
              </a:rPr>
              <a:t>Sertifikat se koristi za pristup različitim portalima i elektronskim servisima.</a:t>
            </a:r>
            <a:endParaRPr lang="en-GB">
              <a:latin typeface="Arial" pitchFamily="34" charset="0"/>
              <a:cs typeface="Arial" pitchFamily="34" charset="0"/>
            </a:endParaRPr>
          </a:p>
        </p:txBody>
      </p:sp>
      <p:sp>
        <p:nvSpPr>
          <p:cNvPr id="4" name="Slide Number Placeholder 3"/>
          <p:cNvSpPr>
            <a:spLocks noGrp="1"/>
          </p:cNvSpPr>
          <p:nvPr>
            <p:ph type="sldNum" sz="quarter" idx="12"/>
          </p:nvPr>
        </p:nvSpPr>
        <p:spPr/>
        <p:txBody>
          <a:bodyPr/>
          <a:lstStyle/>
          <a:p>
            <a:fld id="{72891C79-82D5-47AA-9EB4-145A5E1185D3}" type="slidenum">
              <a:rPr lang="en-US" smtClean="0"/>
              <a:pPr/>
              <a:t>89</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 y="0"/>
            <a:ext cx="9144001" cy="6858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9E0C70C4-8213-442B-A4C2-B9E06C89989B}" type="slidenum">
              <a:rPr lang="en-US" smtClean="0"/>
              <a:pPr/>
              <a:t>9</a:t>
            </a:fld>
            <a:endParaRPr lang="en-US"/>
          </a:p>
        </p:txBody>
      </p:sp>
      <p:sp>
        <p:nvSpPr>
          <p:cNvPr id="4" name="Footer Placeholder 3"/>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Digitalni potpis</a:t>
            </a:r>
            <a:endParaRPr lang="en-GB"/>
          </a:p>
        </p:txBody>
      </p:sp>
      <p:sp>
        <p:nvSpPr>
          <p:cNvPr id="3" name="Content Placeholder 2"/>
          <p:cNvSpPr>
            <a:spLocks noGrp="1"/>
          </p:cNvSpPr>
          <p:nvPr>
            <p:ph idx="1"/>
          </p:nvPr>
        </p:nvSpPr>
        <p:spPr/>
        <p:txBody>
          <a:bodyPr>
            <a:normAutofit/>
          </a:bodyPr>
          <a:lstStyle/>
          <a:p>
            <a:r>
              <a:rPr lang="en-GB" smtClean="0"/>
              <a:t>Digitalni potpis (eng. Digital Signature) je skup podataka koji su dodati ili elektronskim porukama ili dokumentima i služe kao metod za identifikaciju potpisnika. </a:t>
            </a:r>
          </a:p>
          <a:p>
            <a:r>
              <a:rPr lang="en-GB" smtClean="0"/>
              <a:t>Svrha je da potvrdi autentičnost sadržaja poruke, kao i da obezbedi garantovanje identiteta pošiljaoca poruke.</a:t>
            </a:r>
            <a:endParaRPr lang="en-GB"/>
          </a:p>
        </p:txBody>
      </p:sp>
      <p:sp>
        <p:nvSpPr>
          <p:cNvPr id="4" name="Slide Number Placeholder 3"/>
          <p:cNvSpPr>
            <a:spLocks noGrp="1"/>
          </p:cNvSpPr>
          <p:nvPr>
            <p:ph type="sldNum" sz="quarter" idx="12"/>
          </p:nvPr>
        </p:nvSpPr>
        <p:spPr/>
        <p:txBody>
          <a:bodyPr/>
          <a:lstStyle/>
          <a:p>
            <a:fld id="{72891C79-82D5-47AA-9EB4-145A5E1185D3}" type="slidenum">
              <a:rPr lang="en-US" smtClean="0"/>
              <a:pPr/>
              <a:t>90</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pl-PL" smtClean="0"/>
              <a:t>Backup</a:t>
            </a:r>
            <a:endParaRPr lang="en-US" b="1"/>
          </a:p>
        </p:txBody>
      </p:sp>
      <p:sp>
        <p:nvSpPr>
          <p:cNvPr id="8195" name="Rectangle 3"/>
          <p:cNvSpPr>
            <a:spLocks noGrp="1" noChangeArrowheads="1"/>
          </p:cNvSpPr>
          <p:nvPr>
            <p:ph type="body" idx="1"/>
          </p:nvPr>
        </p:nvSpPr>
        <p:spPr/>
        <p:txBody>
          <a:bodyPr>
            <a:normAutofit fontScale="70000" lnSpcReduction="20000"/>
          </a:bodyPr>
          <a:lstStyle/>
          <a:p>
            <a:pPr>
              <a:lnSpc>
                <a:spcPct val="120000"/>
              </a:lnSpc>
              <a:spcBef>
                <a:spcPts val="768"/>
              </a:spcBef>
            </a:pPr>
            <a:r>
              <a:rPr lang="sr-Latn-CS" smtClean="0"/>
              <a:t>U </a:t>
            </a:r>
            <a:r>
              <a:rPr lang="sr-Latn-CS"/>
              <a:t>toku rada sa računarskim sistemom može doći do gubitka podataka </a:t>
            </a:r>
            <a:endParaRPr lang="en-GB" smtClean="0"/>
          </a:p>
          <a:p>
            <a:pPr>
              <a:lnSpc>
                <a:spcPct val="120000"/>
              </a:lnSpc>
              <a:spcBef>
                <a:spcPts val="768"/>
              </a:spcBef>
            </a:pPr>
            <a:r>
              <a:rPr lang="sr-Latn-CS" smtClean="0"/>
              <a:t>Da </a:t>
            </a:r>
            <a:r>
              <a:rPr lang="sr-Latn-CS"/>
              <a:t>bi se podaci zaštitili od takvih nepredviđenih događaja, potrebno je redovno kreirati rezervne kopije važnih </a:t>
            </a:r>
            <a:r>
              <a:rPr lang="sr-Latn-CS" smtClean="0"/>
              <a:t>fajlova</a:t>
            </a:r>
            <a:r>
              <a:rPr lang="en-GB" smtClean="0"/>
              <a:t> - </a:t>
            </a:r>
            <a:r>
              <a:rPr lang="sr-Latn-CS" b="1" smtClean="0"/>
              <a:t>BACKUP</a:t>
            </a:r>
            <a:r>
              <a:rPr lang="sr-Latn-CS"/>
              <a:t>.</a:t>
            </a:r>
          </a:p>
          <a:p>
            <a:pPr>
              <a:lnSpc>
                <a:spcPct val="120000"/>
              </a:lnSpc>
              <a:spcBef>
                <a:spcPts val="768"/>
              </a:spcBef>
            </a:pPr>
            <a:r>
              <a:rPr lang="sr-Latn-CS" b="1"/>
              <a:t>Backup</a:t>
            </a:r>
            <a:r>
              <a:rPr lang="sr-Latn-CS"/>
              <a:t> procedura može da se radi manuelno ili na automatizovan način. </a:t>
            </a:r>
            <a:endParaRPr lang="pl-PL"/>
          </a:p>
          <a:p>
            <a:pPr>
              <a:lnSpc>
                <a:spcPct val="120000"/>
              </a:lnSpc>
              <a:spcBef>
                <a:spcPts val="768"/>
              </a:spcBef>
            </a:pPr>
            <a:r>
              <a:rPr lang="pl-PL"/>
              <a:t>Funkciju </a:t>
            </a:r>
            <a:r>
              <a:rPr lang="pl-PL" b="1"/>
              <a:t>Restore</a:t>
            </a:r>
            <a:r>
              <a:rPr lang="pl-PL"/>
              <a:t> se koristi ako je potrebno da </a:t>
            </a:r>
            <a:r>
              <a:rPr lang="en-GB" smtClean="0"/>
              <a:t>se povrate podaci koji su</a:t>
            </a:r>
            <a:r>
              <a:rPr lang="pl-PL" smtClean="0"/>
              <a:t> </a:t>
            </a:r>
            <a:r>
              <a:rPr lang="pl-PL" b="1" smtClean="0"/>
              <a:t>backup</a:t>
            </a:r>
            <a:r>
              <a:rPr lang="en-GB" b="1" smtClean="0"/>
              <a:t>-</a:t>
            </a:r>
            <a:r>
              <a:rPr lang="en-GB" smtClean="0"/>
              <a:t>ovani</a:t>
            </a:r>
            <a:r>
              <a:rPr lang="pl-PL" smtClean="0"/>
              <a:t>. </a:t>
            </a:r>
            <a:endParaRPr lang="en-GB" smtClean="0"/>
          </a:p>
          <a:p>
            <a:pPr>
              <a:lnSpc>
                <a:spcPct val="120000"/>
              </a:lnSpc>
              <a:spcBef>
                <a:spcPts val="768"/>
              </a:spcBef>
            </a:pPr>
            <a:r>
              <a:rPr lang="pl-PL" smtClean="0"/>
              <a:t>Fajlovi </a:t>
            </a:r>
            <a:r>
              <a:rPr lang="pl-PL"/>
              <a:t>koji se čuvaju kao </a:t>
            </a:r>
            <a:r>
              <a:rPr lang="en-GB" b="1" smtClean="0"/>
              <a:t>backup</a:t>
            </a:r>
            <a:r>
              <a:rPr lang="en-GB" smtClean="0"/>
              <a:t> </a:t>
            </a:r>
            <a:r>
              <a:rPr lang="pl-PL" smtClean="0"/>
              <a:t>kopija </a:t>
            </a:r>
            <a:r>
              <a:rPr lang="pl-PL"/>
              <a:t>imaju specijalan format, pa ih ne možemo direktno upotrebiti. Funkcija </a:t>
            </a:r>
            <a:r>
              <a:rPr lang="pl-PL" b="1"/>
              <a:t>Restore</a:t>
            </a:r>
            <a:r>
              <a:rPr lang="pl-PL"/>
              <a:t> ih vraća u njihov originalan format.</a:t>
            </a:r>
            <a:endParaRPr lang="en-US"/>
          </a:p>
        </p:txBody>
      </p:sp>
      <p:sp>
        <p:nvSpPr>
          <p:cNvPr id="4" name="Slide Number Placeholder 3"/>
          <p:cNvSpPr>
            <a:spLocks noGrp="1"/>
          </p:cNvSpPr>
          <p:nvPr>
            <p:ph type="sldNum" sz="quarter" idx="12"/>
          </p:nvPr>
        </p:nvSpPr>
        <p:spPr/>
        <p:txBody>
          <a:bodyPr/>
          <a:lstStyle/>
          <a:p>
            <a:fld id="{72891C79-82D5-47AA-9EB4-145A5E1185D3}" type="slidenum">
              <a:rPr lang="en-US" smtClean="0"/>
              <a:pPr/>
              <a:t>91</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l-PL" smtClean="0"/>
              <a:t>Backup</a:t>
            </a:r>
            <a:endParaRPr lang="en-GB"/>
          </a:p>
        </p:txBody>
      </p:sp>
      <p:pic>
        <p:nvPicPr>
          <p:cNvPr id="102402" name="Picture 2"/>
          <p:cNvPicPr>
            <a:picLocks noChangeAspect="1" noChangeArrowheads="1"/>
          </p:cNvPicPr>
          <p:nvPr/>
        </p:nvPicPr>
        <p:blipFill>
          <a:blip r:embed="rId2" cstate="print"/>
          <a:srcRect/>
          <a:stretch>
            <a:fillRect/>
          </a:stretch>
        </p:blipFill>
        <p:spPr bwMode="auto">
          <a:xfrm>
            <a:off x="2071670" y="1500174"/>
            <a:ext cx="4971150" cy="4929199"/>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0E727FA4-5981-4849-AF62-42B7CA8543D0}" type="slidenum">
              <a:rPr lang="en-US" smtClean="0"/>
              <a:pPr/>
              <a:t>92</a:t>
            </a:fld>
            <a:endParaRPr lang="en-US"/>
          </a:p>
        </p:txBody>
      </p:sp>
      <p:sp>
        <p:nvSpPr>
          <p:cNvPr id="6" name="Footer Placeholder 5"/>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pl-PL" smtClean="0"/>
              <a:t>Backup</a:t>
            </a:r>
            <a:endParaRPr lang="en-US"/>
          </a:p>
        </p:txBody>
      </p:sp>
      <p:sp>
        <p:nvSpPr>
          <p:cNvPr id="15363" name="Rectangle 3"/>
          <p:cNvSpPr>
            <a:spLocks noGrp="1" noChangeArrowheads="1"/>
          </p:cNvSpPr>
          <p:nvPr>
            <p:ph type="body" idx="1"/>
          </p:nvPr>
        </p:nvSpPr>
        <p:spPr/>
        <p:txBody>
          <a:bodyPr/>
          <a:lstStyle/>
          <a:p>
            <a:r>
              <a:rPr lang="en-US" sz="2800"/>
              <a:t>Jo</a:t>
            </a:r>
            <a:r>
              <a:rPr lang="sr-Latn-CS" sz="2800"/>
              <a:t>š</a:t>
            </a:r>
            <a:r>
              <a:rPr lang="en-US" sz="2800"/>
              <a:t> jedno pravilo treba da se po</a:t>
            </a:r>
            <a:r>
              <a:rPr lang="sr-Latn-CS" sz="2800"/>
              <a:t>š</a:t>
            </a:r>
            <a:r>
              <a:rPr lang="en-US" sz="2800"/>
              <a:t>tuje, rezervne kopije podataka treba da se </a:t>
            </a:r>
            <a:r>
              <a:rPr lang="sr-Latn-CS" sz="2800"/>
              <a:t>č</a:t>
            </a:r>
            <a:r>
              <a:rPr lang="en-US" sz="2800"/>
              <a:t>uvaju na drugoj lokaciji od one gde se</a:t>
            </a:r>
            <a:r>
              <a:rPr lang="sr-Latn-CS" sz="2800"/>
              <a:t> </a:t>
            </a:r>
            <a:r>
              <a:rPr lang="en-US" sz="2800"/>
              <a:t>nalaze ra</a:t>
            </a:r>
            <a:r>
              <a:rPr lang="sr-Latn-CS" sz="2800"/>
              <a:t>č</a:t>
            </a:r>
            <a:r>
              <a:rPr lang="en-US" sz="2800"/>
              <a:t>unari</a:t>
            </a:r>
            <a:r>
              <a:rPr lang="en-US" sz="2800" smtClean="0"/>
              <a:t>.</a:t>
            </a:r>
            <a:endParaRPr lang="en-US" sz="2800"/>
          </a:p>
          <a:p>
            <a:r>
              <a:rPr lang="en-US" sz="2800"/>
              <a:t>Kada se pravi rezervna kopija podataka, obratite pa</a:t>
            </a:r>
            <a:r>
              <a:rPr lang="sr-Latn-CS" sz="2800"/>
              <a:t>ž</a:t>
            </a:r>
            <a:r>
              <a:rPr lang="en-US" sz="2800"/>
              <a:t>nju da se neki od podataka (fajlova) ne koriste u tom trenutku.</a:t>
            </a:r>
            <a:r>
              <a:rPr lang="sr-Latn-CS" sz="2800"/>
              <a:t> </a:t>
            </a:r>
            <a:r>
              <a:rPr lang="en-US" sz="2800"/>
              <a:t>Takvi fajlovi ne</a:t>
            </a:r>
            <a:r>
              <a:rPr lang="sr-Latn-CS" sz="2800"/>
              <a:t>ć</a:t>
            </a:r>
            <a:r>
              <a:rPr lang="en-US" sz="2800"/>
              <a:t>e biti kopirani i ne</a:t>
            </a:r>
            <a:r>
              <a:rPr lang="sr-Latn-CS" sz="2800"/>
              <a:t>ć</a:t>
            </a:r>
            <a:r>
              <a:rPr lang="en-US" sz="2800"/>
              <a:t>ete imati njihovu kopiju.</a:t>
            </a:r>
          </a:p>
          <a:p>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93</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pl-PL" smtClean="0"/>
              <a:t>Backup</a:t>
            </a:r>
            <a:endParaRPr lang="en-US"/>
          </a:p>
        </p:txBody>
      </p:sp>
      <p:sp>
        <p:nvSpPr>
          <p:cNvPr id="16387" name="Rectangle 3"/>
          <p:cNvSpPr>
            <a:spLocks noGrp="1" noChangeArrowheads="1"/>
          </p:cNvSpPr>
          <p:nvPr>
            <p:ph type="body" idx="1"/>
          </p:nvPr>
        </p:nvSpPr>
        <p:spPr/>
        <p:txBody>
          <a:bodyPr>
            <a:normAutofit/>
          </a:bodyPr>
          <a:lstStyle/>
          <a:p>
            <a:pPr>
              <a:lnSpc>
                <a:spcPct val="80000"/>
              </a:lnSpc>
              <a:buFontTx/>
              <a:buNone/>
            </a:pPr>
            <a:r>
              <a:rPr lang="en-US" sz="2700">
                <a:solidFill>
                  <a:schemeClr val="accent2"/>
                </a:solidFill>
              </a:rPr>
              <a:t>Organizujte podatke na računaru</a:t>
            </a:r>
          </a:p>
          <a:p>
            <a:pPr>
              <a:lnSpc>
                <a:spcPct val="80000"/>
              </a:lnSpc>
            </a:pPr>
            <a:r>
              <a:rPr lang="en-US" sz="2700"/>
              <a:t>Da bi </a:t>
            </a:r>
            <a:r>
              <a:rPr lang="sr-Latn-CS" sz="2700"/>
              <a:t>š</a:t>
            </a:r>
            <a:r>
              <a:rPr lang="en-US" sz="2700"/>
              <a:t>to lak</a:t>
            </a:r>
            <a:r>
              <a:rPr lang="sr-Latn-CS" sz="2700"/>
              <a:t>š</a:t>
            </a:r>
            <a:r>
              <a:rPr lang="en-US" sz="2700"/>
              <a:t>e i br</a:t>
            </a:r>
            <a:r>
              <a:rPr lang="sr-Latn-CS" sz="2700"/>
              <a:t>ž</a:t>
            </a:r>
            <a:r>
              <a:rPr lang="en-US" sz="2700"/>
              <a:t>e napravili rezervnu kopiju podataka, korisno je da podatke na disku organizujete tako da uvek</a:t>
            </a:r>
            <a:r>
              <a:rPr lang="sr-Latn-CS" sz="2700"/>
              <a:t> </a:t>
            </a:r>
            <a:r>
              <a:rPr lang="en-US" sz="2700"/>
              <a:t>znate koji deo podataka treba da se </a:t>
            </a:r>
            <a:r>
              <a:rPr lang="sr-Latn-CS" sz="2700"/>
              <a:t>č</a:t>
            </a:r>
            <a:r>
              <a:rPr lang="en-US" sz="2700"/>
              <a:t>uva na drugo</a:t>
            </a:r>
            <a:r>
              <a:rPr lang="sr-Latn-CS" sz="2700"/>
              <a:t>m</a:t>
            </a:r>
            <a:r>
              <a:rPr lang="en-US" sz="2700"/>
              <a:t> medi</a:t>
            </a:r>
            <a:r>
              <a:rPr lang="sr-Latn-CS" sz="2700"/>
              <a:t>jumu</a:t>
            </a:r>
            <a:r>
              <a:rPr lang="en-US" sz="2700"/>
              <a:t>, a koji ne treba.</a:t>
            </a:r>
          </a:p>
          <a:p>
            <a:pPr>
              <a:lnSpc>
                <a:spcPct val="80000"/>
              </a:lnSpc>
              <a:buFontTx/>
              <a:buNone/>
            </a:pPr>
            <a:r>
              <a:rPr lang="en-US" sz="2700">
                <a:solidFill>
                  <a:schemeClr val="accent2"/>
                </a:solidFill>
              </a:rPr>
              <a:t>Kompletan ili inkrementalan </a:t>
            </a:r>
            <a:r>
              <a:rPr lang="en-US" sz="2700" smtClean="0">
                <a:solidFill>
                  <a:schemeClr val="accent2"/>
                </a:solidFill>
              </a:rPr>
              <a:t>backup</a:t>
            </a:r>
            <a:endParaRPr lang="en-US" sz="2700">
              <a:solidFill>
                <a:schemeClr val="accent2"/>
              </a:solidFill>
            </a:endParaRPr>
          </a:p>
          <a:p>
            <a:pPr>
              <a:lnSpc>
                <a:spcPct val="80000"/>
              </a:lnSpc>
            </a:pPr>
            <a:r>
              <a:rPr lang="sr-Latn-CS" sz="2700"/>
              <a:t>P</a:t>
            </a:r>
            <a:r>
              <a:rPr lang="en-US" sz="2700"/>
              <a:t>rednost kompletnog </a:t>
            </a:r>
            <a:r>
              <a:rPr lang="en-US" sz="2700" smtClean="0"/>
              <a:t>backup-a </a:t>
            </a:r>
            <a:r>
              <a:rPr lang="en-US" sz="2700"/>
              <a:t>je </a:t>
            </a:r>
            <a:r>
              <a:rPr lang="sr-Latn-CS" sz="2700"/>
              <a:t>š</a:t>
            </a:r>
            <a:r>
              <a:rPr lang="en-US" sz="2700"/>
              <a:t>to su svi podaci sa ra</a:t>
            </a:r>
            <a:r>
              <a:rPr lang="sr-Latn-CS" sz="2700"/>
              <a:t>č</a:t>
            </a:r>
            <a:r>
              <a:rPr lang="en-US" sz="2700"/>
              <a:t>unara sa</a:t>
            </a:r>
            <a:r>
              <a:rPr lang="sr-Latn-CS" sz="2700"/>
              <a:t>č</a:t>
            </a:r>
            <a:r>
              <a:rPr lang="en-US" sz="2700"/>
              <a:t>uvani, me</a:t>
            </a:r>
            <a:r>
              <a:rPr lang="sr-Latn-CS" sz="2700"/>
              <a:t>đ</a:t>
            </a:r>
            <a:r>
              <a:rPr lang="en-US" sz="2700"/>
              <a:t>utim, nedostatak je </a:t>
            </a:r>
            <a:r>
              <a:rPr lang="sr-Latn-CS" sz="2700"/>
              <a:t>š</a:t>
            </a:r>
            <a:r>
              <a:rPr lang="en-US" sz="2700"/>
              <a:t>to taj proces</a:t>
            </a:r>
            <a:r>
              <a:rPr lang="sr-Latn-CS" sz="2700"/>
              <a:t> </a:t>
            </a:r>
            <a:r>
              <a:rPr lang="en-US" sz="2700"/>
              <a:t>zahteva puno vremena. Inkrementalni </a:t>
            </a:r>
            <a:r>
              <a:rPr lang="en-US" sz="2700" smtClean="0"/>
              <a:t>backup </a:t>
            </a:r>
            <a:r>
              <a:rPr lang="en-US" sz="2700"/>
              <a:t>podrazumeva da se samo podaci koji su kreirani u vremenu od</a:t>
            </a:r>
            <a:r>
              <a:rPr lang="sr-Latn-CS" sz="2700"/>
              <a:t> </a:t>
            </a:r>
            <a:r>
              <a:rPr lang="en-US" sz="2700"/>
              <a:t>pre</a:t>
            </a:r>
            <a:r>
              <a:rPr lang="sr-Latn-CS" sz="2700"/>
              <a:t>t</a:t>
            </a:r>
            <a:r>
              <a:rPr lang="en-US" sz="2700"/>
              <a:t>hodnog </a:t>
            </a:r>
            <a:r>
              <a:rPr lang="en-US" sz="2700" smtClean="0"/>
              <a:t>backup-a kopiraju. </a:t>
            </a:r>
            <a:endParaRPr lang="en-US" sz="2700"/>
          </a:p>
          <a:p>
            <a:pPr>
              <a:lnSpc>
                <a:spcPct val="80000"/>
              </a:lnSpc>
            </a:pPr>
            <a:endParaRPr lang="en-US" sz="2700"/>
          </a:p>
        </p:txBody>
      </p:sp>
      <p:sp>
        <p:nvSpPr>
          <p:cNvPr id="4" name="Slide Number Placeholder 3"/>
          <p:cNvSpPr>
            <a:spLocks noGrp="1"/>
          </p:cNvSpPr>
          <p:nvPr>
            <p:ph type="sldNum" sz="quarter" idx="12"/>
          </p:nvPr>
        </p:nvSpPr>
        <p:spPr/>
        <p:txBody>
          <a:bodyPr/>
          <a:lstStyle/>
          <a:p>
            <a:fld id="{72891C79-82D5-47AA-9EB4-145A5E1185D3}" type="slidenum">
              <a:rPr lang="en-US" smtClean="0"/>
              <a:pPr/>
              <a:t>94</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pl-PL" smtClean="0"/>
              <a:t> Firewall</a:t>
            </a:r>
            <a:endParaRPr lang="en-US"/>
          </a:p>
        </p:txBody>
      </p:sp>
      <p:sp>
        <p:nvSpPr>
          <p:cNvPr id="9219" name="Rectangle 3"/>
          <p:cNvSpPr>
            <a:spLocks noGrp="1" noChangeArrowheads="1"/>
          </p:cNvSpPr>
          <p:nvPr>
            <p:ph type="body" idx="1"/>
          </p:nvPr>
        </p:nvSpPr>
        <p:spPr/>
        <p:txBody>
          <a:bodyPr>
            <a:normAutofit lnSpcReduction="10000"/>
          </a:bodyPr>
          <a:lstStyle/>
          <a:p>
            <a:pPr>
              <a:lnSpc>
                <a:spcPct val="80000"/>
              </a:lnSpc>
            </a:pPr>
            <a:r>
              <a:rPr lang="pl-PL" sz="2800" b="1" smtClean="0"/>
              <a:t>Firewall</a:t>
            </a:r>
            <a:r>
              <a:rPr lang="pl-PL" sz="2800" smtClean="0"/>
              <a:t> </a:t>
            </a:r>
            <a:r>
              <a:rPr lang="pl-PL" sz="2800"/>
              <a:t>ili </a:t>
            </a:r>
            <a:r>
              <a:rPr lang="pl-PL" sz="2800" b="1"/>
              <a:t>zaštitni zid </a:t>
            </a:r>
            <a:r>
              <a:rPr lang="pl-PL" sz="2800"/>
              <a:t>je hadrverski uređaj ili softver koji ima ulogu da spreči prenos neželjenih podataka preko računarske mreže, a u skladu sa  sigurnosnim pravilima  na mreži.</a:t>
            </a:r>
            <a:endParaRPr lang="sr-Latn-CS" sz="2800"/>
          </a:p>
          <a:p>
            <a:pPr>
              <a:lnSpc>
                <a:spcPct val="80000"/>
              </a:lnSpc>
            </a:pPr>
            <a:r>
              <a:rPr lang="sr-Latn-CS" sz="2800" b="1" smtClean="0"/>
              <a:t>Firewall</a:t>
            </a:r>
            <a:r>
              <a:rPr lang="sr-Latn-CS" sz="2800" smtClean="0"/>
              <a:t> </a:t>
            </a:r>
            <a:r>
              <a:rPr lang="sr-Latn-CS" sz="2800"/>
              <a:t>ima zadatak da kontroliše protok podataka između različitih oblasti u računarskoj mreži. Oblasti se dele na osnovu </a:t>
            </a:r>
            <a:r>
              <a:rPr lang="sr-Latn-CS" sz="2800" smtClean="0"/>
              <a:t>poverenja </a:t>
            </a:r>
            <a:r>
              <a:rPr lang="sr-Latn-CS" sz="2800"/>
              <a:t>u bezbednost nekog dela mreže. Obično se Internet zona smatra nesigurnom, dok se zona lokalne mreže smatra relativno sigurnom. </a:t>
            </a:r>
          </a:p>
          <a:p>
            <a:pPr>
              <a:lnSpc>
                <a:spcPct val="80000"/>
              </a:lnSpc>
            </a:pPr>
            <a:r>
              <a:rPr lang="sr-Latn-CS" sz="2800"/>
              <a:t>Najčešće </a:t>
            </a:r>
            <a:r>
              <a:rPr lang="sr-Latn-CS" sz="2800" b="1"/>
              <a:t>firewall</a:t>
            </a:r>
            <a:r>
              <a:rPr lang="sr-Latn-CS" sz="2800"/>
              <a:t> se brine da do računara ne dospe neki virus sa Interneta, pri čemu on ima ulogu da spreči pristup virusu lokalnoj mreži, ali ne uništava virus. </a:t>
            </a:r>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95</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sr-Latn-CS" smtClean="0"/>
              <a:t>Virusi </a:t>
            </a:r>
            <a:endParaRPr lang="en-US"/>
          </a:p>
        </p:txBody>
      </p:sp>
      <p:sp>
        <p:nvSpPr>
          <p:cNvPr id="10243" name="Rectangle 3"/>
          <p:cNvSpPr>
            <a:spLocks noGrp="1" noChangeArrowheads="1"/>
          </p:cNvSpPr>
          <p:nvPr>
            <p:ph type="body" idx="1"/>
          </p:nvPr>
        </p:nvSpPr>
        <p:spPr/>
        <p:txBody>
          <a:bodyPr>
            <a:normAutofit/>
          </a:bodyPr>
          <a:lstStyle/>
          <a:p>
            <a:pPr>
              <a:lnSpc>
                <a:spcPct val="90000"/>
              </a:lnSpc>
            </a:pPr>
            <a:r>
              <a:rPr lang="sr-Latn-CS" sz="2800" smtClean="0"/>
              <a:t>Virusi</a:t>
            </a:r>
            <a:r>
              <a:rPr lang="sr-Latn-CS" sz="2800"/>
              <a:t>, crvi i trojanski konji su zlonamerni programi koji mogu da izazovu štetu na računaru i podacima koji se nalaze u njemu. Oni takođe mogu da uspore Internet vezu, pa čak i da koriste dati računar za dalje širenje na druge računare</a:t>
            </a:r>
            <a:r>
              <a:rPr lang="sr-Latn-CS" sz="2800" smtClean="0"/>
              <a:t>.</a:t>
            </a:r>
          </a:p>
          <a:p>
            <a:pPr>
              <a:lnSpc>
                <a:spcPct val="90000"/>
              </a:lnSpc>
            </a:pPr>
            <a:r>
              <a:rPr lang="sr-Latn-CS" sz="2800" smtClean="0"/>
              <a:t>Virus </a:t>
            </a:r>
            <a:r>
              <a:rPr lang="sr-Latn-CS" sz="2800"/>
              <a:t>je deo računarskog koda koji se prikači na program ili datoteku tako da može da se prenosi sa računara na računar, šireći pri tom zarazu. </a:t>
            </a:r>
            <a:endParaRPr lang="sr-Latn-CS" sz="2800" smtClean="0"/>
          </a:p>
          <a:p>
            <a:pPr>
              <a:lnSpc>
                <a:spcPct val="90000"/>
              </a:lnSpc>
            </a:pPr>
            <a:r>
              <a:rPr lang="sr-Latn-CS" sz="2800" smtClean="0"/>
              <a:t>Virusi </a:t>
            </a:r>
            <a:r>
              <a:rPr lang="sr-Latn-CS" sz="2800"/>
              <a:t>mogu da oštete softver, hardver i podatke.</a:t>
            </a:r>
            <a:endParaRPr lang="sr-Latn-CS" sz="2800" b="1"/>
          </a:p>
          <a:p>
            <a:pPr>
              <a:lnSpc>
                <a:spcPct val="90000"/>
              </a:lnSpc>
            </a:pPr>
            <a:endParaRPr lang="en-US" sz="2800"/>
          </a:p>
        </p:txBody>
      </p:sp>
      <p:sp>
        <p:nvSpPr>
          <p:cNvPr id="4" name="Slide Number Placeholder 3"/>
          <p:cNvSpPr>
            <a:spLocks noGrp="1"/>
          </p:cNvSpPr>
          <p:nvPr>
            <p:ph type="sldNum" sz="quarter" idx="12"/>
          </p:nvPr>
        </p:nvSpPr>
        <p:spPr/>
        <p:txBody>
          <a:bodyPr/>
          <a:lstStyle/>
          <a:p>
            <a:fld id="{72891C79-82D5-47AA-9EB4-145A5E1185D3}" type="slidenum">
              <a:rPr lang="en-US" smtClean="0"/>
              <a:pPr/>
              <a:t>96</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sr-Latn-CS" smtClean="0"/>
              <a:t>Virusi</a:t>
            </a:r>
            <a:endParaRPr lang="en-US"/>
          </a:p>
        </p:txBody>
      </p:sp>
      <p:sp>
        <p:nvSpPr>
          <p:cNvPr id="11267" name="Rectangle 3"/>
          <p:cNvSpPr>
            <a:spLocks noGrp="1" noChangeArrowheads="1"/>
          </p:cNvSpPr>
          <p:nvPr>
            <p:ph type="body" idx="1"/>
          </p:nvPr>
        </p:nvSpPr>
        <p:spPr/>
        <p:txBody>
          <a:bodyPr>
            <a:noAutofit/>
          </a:bodyPr>
          <a:lstStyle/>
          <a:p>
            <a:pPr>
              <a:lnSpc>
                <a:spcPct val="80000"/>
              </a:lnSpc>
            </a:pPr>
            <a:r>
              <a:rPr lang="sr-Latn-CS" sz="2400" b="1">
                <a:solidFill>
                  <a:schemeClr val="accent2"/>
                </a:solidFill>
              </a:rPr>
              <a:t>Crv</a:t>
            </a:r>
            <a:r>
              <a:rPr lang="sr-Latn-CS" sz="2400"/>
              <a:t> je </a:t>
            </a:r>
            <a:r>
              <a:rPr lang="sr-Latn-CS" sz="2400" smtClean="0"/>
              <a:t>potklasa </a:t>
            </a:r>
            <a:r>
              <a:rPr lang="sr-Latn-CS" sz="2400"/>
              <a:t>virusa i on </a:t>
            </a:r>
            <a:r>
              <a:rPr lang="sr-Latn-CS" sz="2400" smtClean="0"/>
              <a:t>se kopira </a:t>
            </a:r>
            <a:r>
              <a:rPr lang="sr-Latn-CS" sz="2400"/>
              <a:t>sa jednog računara na drugi i to na automatizovan način, preuzimanjem kontrole nad funkcijama računara koje </a:t>
            </a:r>
            <a:r>
              <a:rPr lang="sr-Latn-CS" sz="2400" smtClean="0"/>
              <a:t>omoguć</a:t>
            </a:r>
            <a:r>
              <a:rPr lang="en-GB" sz="2400" smtClean="0"/>
              <a:t>avaju</a:t>
            </a:r>
            <a:r>
              <a:rPr lang="sr-Latn-CS" sz="2400" smtClean="0"/>
              <a:t> </a:t>
            </a:r>
            <a:r>
              <a:rPr lang="sr-Latn-CS" sz="2400"/>
              <a:t>prenos podataka. </a:t>
            </a:r>
            <a:r>
              <a:rPr lang="pl-PL" sz="2400"/>
              <a:t>Kada crv uđe u sistem, on dalje može da putuje sam. Velika opasnost kod crva jeste njihova sposobnost da se brzo umnožavaju. </a:t>
            </a:r>
            <a:endParaRPr lang="pl-PL" sz="2400" smtClean="0"/>
          </a:p>
          <a:p>
            <a:pPr>
              <a:lnSpc>
                <a:spcPct val="80000"/>
              </a:lnSpc>
            </a:pPr>
            <a:r>
              <a:rPr lang="pl-PL" sz="2400" b="1" smtClean="0">
                <a:solidFill>
                  <a:schemeClr val="accent2"/>
                </a:solidFill>
              </a:rPr>
              <a:t>Trojanski </a:t>
            </a:r>
            <a:r>
              <a:rPr lang="pl-PL" sz="2400" b="1">
                <a:solidFill>
                  <a:schemeClr val="accent2"/>
                </a:solidFill>
              </a:rPr>
              <a:t>konj</a:t>
            </a:r>
            <a:r>
              <a:rPr lang="pl-PL" sz="2400"/>
              <a:t> je računarski program koji deluje kao koristan softver, a u stvari ugrožava bezbednost podataka i izaziva puno štete. Na primer,  trojanski konj  se može pojaviti </a:t>
            </a:r>
            <a:r>
              <a:rPr lang="pl-PL" sz="2400" smtClean="0"/>
              <a:t>u </a:t>
            </a:r>
            <a:r>
              <a:rPr lang="pl-PL" sz="2400"/>
              <a:t>obliku e-maila koji može da ima priloge za koje se u poruci tvrdi da su Microsoftove bezbednosne ispravke, a u stvari to su virusi kojima je zadatak da onemoguće antivirusni softver računara.</a:t>
            </a:r>
            <a:endParaRPr lang="en-US" sz="2400"/>
          </a:p>
        </p:txBody>
      </p:sp>
      <p:sp>
        <p:nvSpPr>
          <p:cNvPr id="4" name="Slide Number Placeholder 3"/>
          <p:cNvSpPr>
            <a:spLocks noGrp="1"/>
          </p:cNvSpPr>
          <p:nvPr>
            <p:ph type="sldNum" sz="quarter" idx="12"/>
          </p:nvPr>
        </p:nvSpPr>
        <p:spPr/>
        <p:txBody>
          <a:bodyPr/>
          <a:lstStyle/>
          <a:p>
            <a:fld id="{72891C79-82D5-47AA-9EB4-145A5E1185D3}" type="slidenum">
              <a:rPr lang="en-US" smtClean="0"/>
              <a:pPr/>
              <a:t>97</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sr-Latn-CS" smtClean="0"/>
              <a:t>Virusi</a:t>
            </a:r>
            <a:endParaRPr lang="en-US"/>
          </a:p>
        </p:txBody>
      </p:sp>
      <p:sp>
        <p:nvSpPr>
          <p:cNvPr id="12291" name="Rectangle 3"/>
          <p:cNvSpPr>
            <a:spLocks noGrp="1" noChangeArrowheads="1"/>
          </p:cNvSpPr>
          <p:nvPr>
            <p:ph type="body" idx="1"/>
          </p:nvPr>
        </p:nvSpPr>
        <p:spPr/>
        <p:txBody>
          <a:bodyPr/>
          <a:lstStyle/>
          <a:p>
            <a:r>
              <a:rPr lang="pl-PL" sz="2800"/>
              <a:t>Virusi i druge vrste zlonamernih programa u računar mogu dospeti na više načina:</a:t>
            </a:r>
            <a:endParaRPr lang="en-US" sz="2800"/>
          </a:p>
          <a:p>
            <a:pPr lvl="1"/>
            <a:r>
              <a:rPr lang="pl-PL" sz="2400"/>
              <a:t>Internet konekcije,</a:t>
            </a:r>
            <a:endParaRPr lang="en-US" sz="2400"/>
          </a:p>
          <a:p>
            <a:pPr lvl="1"/>
            <a:r>
              <a:rPr lang="pl-PL" sz="2400"/>
              <a:t>Elektronska pošta,</a:t>
            </a:r>
            <a:endParaRPr lang="en-US" sz="2400"/>
          </a:p>
          <a:p>
            <a:pPr lvl="1"/>
            <a:r>
              <a:rPr lang="pl-PL" sz="2400"/>
              <a:t>Prenos datoteka,</a:t>
            </a:r>
            <a:endParaRPr lang="en-US" sz="2400"/>
          </a:p>
          <a:p>
            <a:pPr lvl="1"/>
            <a:r>
              <a:rPr lang="it-IT" sz="2400"/>
              <a:t>Zaraženi prenosni </a:t>
            </a:r>
            <a:r>
              <a:rPr lang="it-IT" sz="2400" smtClean="0"/>
              <a:t>mediji</a:t>
            </a:r>
            <a:r>
              <a:rPr lang="sr-Latn-RS" sz="2400" smtClean="0"/>
              <a:t>,</a:t>
            </a:r>
            <a:endParaRPr lang="en-US" sz="2400"/>
          </a:p>
          <a:p>
            <a:pPr lvl="1"/>
            <a:r>
              <a:rPr lang="it-IT" sz="2400"/>
              <a:t>Instalacija piratskog softvera,</a:t>
            </a:r>
            <a:endParaRPr lang="en-US" sz="2400"/>
          </a:p>
          <a:p>
            <a:pPr lvl="1"/>
            <a:r>
              <a:rPr lang="pl-PL" sz="2400"/>
              <a:t>Razmena podataka sa lokalnim mrežama na udaljenim lokacijama </a:t>
            </a:r>
            <a:r>
              <a:rPr lang="pl-PL" sz="2400" smtClean="0"/>
              <a:t>itd</a:t>
            </a:r>
            <a:r>
              <a:rPr lang="pl-PL" sz="2400"/>
              <a:t>.</a:t>
            </a:r>
            <a:endParaRPr lang="en-US" sz="2400"/>
          </a:p>
        </p:txBody>
      </p:sp>
      <p:sp>
        <p:nvSpPr>
          <p:cNvPr id="4" name="Slide Number Placeholder 3"/>
          <p:cNvSpPr>
            <a:spLocks noGrp="1"/>
          </p:cNvSpPr>
          <p:nvPr>
            <p:ph type="sldNum" sz="quarter" idx="12"/>
          </p:nvPr>
        </p:nvSpPr>
        <p:spPr/>
        <p:txBody>
          <a:bodyPr/>
          <a:lstStyle/>
          <a:p>
            <a:fld id="{72891C79-82D5-47AA-9EB4-145A5E1185D3}" type="slidenum">
              <a:rPr lang="en-US" smtClean="0"/>
              <a:pPr/>
              <a:t>98</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sr-Latn-CS" smtClean="0"/>
              <a:t>Virusi</a:t>
            </a:r>
            <a:endParaRPr lang="en-US"/>
          </a:p>
        </p:txBody>
      </p:sp>
      <p:sp>
        <p:nvSpPr>
          <p:cNvPr id="13315" name="Rectangle 3"/>
          <p:cNvSpPr>
            <a:spLocks noGrp="1" noChangeArrowheads="1"/>
          </p:cNvSpPr>
          <p:nvPr>
            <p:ph type="body" idx="1"/>
          </p:nvPr>
        </p:nvSpPr>
        <p:spPr/>
        <p:txBody>
          <a:bodyPr/>
          <a:lstStyle/>
          <a:p>
            <a:pPr>
              <a:lnSpc>
                <a:spcPct val="90000"/>
              </a:lnSpc>
            </a:pPr>
            <a:r>
              <a:rPr lang="pl-PL" sz="2400"/>
              <a:t>Mnogi najopasniji virusi su se proširili pre svega preko priloga e-pošte (attachment) – datoteka koje su poslate uz e-poruku. Da vaša e-poruka ima prilog vidi se obično po ikoni sa spajalicom koja predstavlja prilog i prikazuje njegovo ime. Slike, Microsoft Word  i Excel dokumenta, sve su to samo neke od datoteka koje je moguće dobiti putem e-pošte, a koje mogu da sadrže razne viruse. Virus se pokreće kada se otvori datoteka iz priloga.</a:t>
            </a:r>
          </a:p>
          <a:p>
            <a:pPr>
              <a:lnSpc>
                <a:spcPct val="90000"/>
              </a:lnSpc>
            </a:pPr>
            <a:r>
              <a:rPr lang="pl-PL" sz="2400"/>
              <a:t>Drugi virusi se mogu širiti pomoću programa koji se preuzimaju sa Interneta ili preko zaraženih diskova, disketa, flash memorija... Primeri zaraze ovim putem su ređi. Većina ljudi dobija viruse tako što otvori i pokrene nepoznati prilog e-pošte.</a:t>
            </a:r>
            <a:endParaRPr lang="en-US" sz="2400"/>
          </a:p>
        </p:txBody>
      </p:sp>
      <p:sp>
        <p:nvSpPr>
          <p:cNvPr id="4" name="Slide Number Placeholder 3"/>
          <p:cNvSpPr>
            <a:spLocks noGrp="1"/>
          </p:cNvSpPr>
          <p:nvPr>
            <p:ph type="sldNum" sz="quarter" idx="12"/>
          </p:nvPr>
        </p:nvSpPr>
        <p:spPr/>
        <p:txBody>
          <a:bodyPr/>
          <a:lstStyle/>
          <a:p>
            <a:fld id="{72891C79-82D5-47AA-9EB4-145A5E1185D3}" type="slidenum">
              <a:rPr lang="en-US" smtClean="0"/>
              <a:pPr/>
              <a:t>99</a:t>
            </a:fld>
            <a:endParaRPr lang="en-US"/>
          </a:p>
        </p:txBody>
      </p:sp>
      <p:sp>
        <p:nvSpPr>
          <p:cNvPr id="5" name="Footer Placeholder 4"/>
          <p:cNvSpPr>
            <a:spLocks noGrp="1"/>
          </p:cNvSpPr>
          <p:nvPr>
            <p:ph type="ftr" sz="quarter" idx="11"/>
          </p:nvPr>
        </p:nvSpPr>
        <p:spPr/>
        <p:txBody>
          <a:bodyPr/>
          <a:lstStyle/>
          <a:p>
            <a:r>
              <a:rPr lang="en-US" smtClean="0"/>
              <a:t>© N.Jovanović, 2017.-2020.</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1373</TotalTime>
  <Words>7682</Words>
  <Application>Microsoft Office PowerPoint</Application>
  <PresentationFormat>On-screen Show (4:3)</PresentationFormat>
  <Paragraphs>695</Paragraphs>
  <Slides>119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119</vt:i4>
      </vt:variant>
    </vt:vector>
  </HeadingPairs>
  <TitlesOfParts>
    <vt:vector size="124" baseType="lpstr">
      <vt:lpstr>Arial</vt:lpstr>
      <vt:lpstr>Calibri</vt:lpstr>
      <vt:lpstr>Symbol</vt:lpstr>
      <vt:lpstr>Wingdings</vt:lpstr>
      <vt:lpstr>Office Theme</vt:lpstr>
      <vt:lpstr>ICT - INFORMACIONO KOMUNIKACIONE TEHNOLOGIJE</vt:lpstr>
      <vt:lpstr>Elektronski svet</vt:lpstr>
      <vt:lpstr>UPOTREBA INFORMACIONIH TEHNOLOGIJA U SVAKODNEVNOM ŽIVOTU</vt:lpstr>
      <vt:lpstr>Elektronsko poslovanje</vt:lpstr>
      <vt:lpstr>Elementi elektronskog poslovanja</vt:lpstr>
      <vt:lpstr>Elektronska trgovina</vt:lpstr>
      <vt:lpstr>Elektronsko bankarstvo</vt:lpstr>
      <vt:lpstr>E-poslovanje u javnoj upravi</vt:lpstr>
      <vt:lpstr>PowerPoint Presentation</vt:lpstr>
      <vt:lpstr>Elektronsko učenje</vt:lpstr>
      <vt:lpstr>PowerPoint Presentation</vt:lpstr>
      <vt:lpstr>Računarske aplikacije za daljinsko obrazovanje </vt:lpstr>
      <vt:lpstr>RAČUNARI I RAD NA DALJINU</vt:lpstr>
      <vt:lpstr>RAČUNARI I RAD NA DALJINU</vt:lpstr>
      <vt:lpstr>PowerPoint Presentation</vt:lpstr>
      <vt:lpstr>Komunikacije </vt:lpstr>
      <vt:lpstr>Elektronska pošta</vt:lpstr>
      <vt:lpstr>Protokili za e-mail</vt:lpstr>
      <vt:lpstr>Elektronska pošta</vt:lpstr>
      <vt:lpstr>Web mail</vt:lpstr>
      <vt:lpstr>Instant poruke</vt:lpstr>
      <vt:lpstr>Instant poruke</vt:lpstr>
      <vt:lpstr>PowerPoint Presentation</vt:lpstr>
      <vt:lpstr>VoIP – Internet telefonija </vt:lpstr>
      <vt:lpstr>VoIP – Internet telefonija</vt:lpstr>
      <vt:lpstr>Web log</vt:lpstr>
      <vt:lpstr>Web log</vt:lpstr>
      <vt:lpstr>RSS</vt:lpstr>
      <vt:lpstr>RSS</vt:lpstr>
      <vt:lpstr>PowerPoint Presentation</vt:lpstr>
      <vt:lpstr>Podcast</vt:lpstr>
      <vt:lpstr>Podcast</vt:lpstr>
      <vt:lpstr>Virtuelne zajednice </vt:lpstr>
      <vt:lpstr>Virtuelne zajednice</vt:lpstr>
      <vt:lpstr>Diskusione grupe</vt:lpstr>
      <vt:lpstr>Diskusione grupe</vt:lpstr>
      <vt:lpstr>Internet pričaonice</vt:lpstr>
      <vt:lpstr>Internet pričaonice</vt:lpstr>
      <vt:lpstr>On-line računarske igre </vt:lpstr>
      <vt:lpstr>Facebook </vt:lpstr>
      <vt:lpstr>Twitter</vt:lpstr>
      <vt:lpstr>Instagram</vt:lpstr>
      <vt:lpstr>GOOGLE</vt:lpstr>
      <vt:lpstr>Google</vt:lpstr>
      <vt:lpstr>Ime</vt:lpstr>
      <vt:lpstr>Google </vt:lpstr>
      <vt:lpstr>GOOGLE PRETRAŽIVANJE</vt:lpstr>
      <vt:lpstr>GOOGLE PRETRAŽIVANJE</vt:lpstr>
      <vt:lpstr>GOOGLE ALATI</vt:lpstr>
      <vt:lpstr>GOOGLE  ALATI</vt:lpstr>
      <vt:lpstr>GOOGLE  ALATI</vt:lpstr>
      <vt:lpstr>GOOGLE  ALATI</vt:lpstr>
      <vt:lpstr>GOOGLE  ALATI</vt:lpstr>
      <vt:lpstr>GOOGLE  ALATI</vt:lpstr>
      <vt:lpstr>GOOGLE  ALATI</vt:lpstr>
      <vt:lpstr>GOOGLE  ALATI</vt:lpstr>
      <vt:lpstr>GOOGLE  ALATI</vt:lpstr>
      <vt:lpstr>Google Form</vt:lpstr>
      <vt:lpstr>Google Drawings</vt:lpstr>
      <vt:lpstr>GOOGLE  ALATI</vt:lpstr>
      <vt:lpstr>GOOGLE  ALATI</vt:lpstr>
      <vt:lpstr>Google disk (drive)</vt:lpstr>
      <vt:lpstr>Google disk (drive)</vt:lpstr>
      <vt:lpstr>ZDRAVLJE, OKOLINA</vt:lpstr>
      <vt:lpstr>Zdravlje</vt:lpstr>
      <vt:lpstr>Zdravlje</vt:lpstr>
      <vt:lpstr>PowerPoint Presentation</vt:lpstr>
      <vt:lpstr>Zdravlje</vt:lpstr>
      <vt:lpstr>Zdravlje</vt:lpstr>
      <vt:lpstr>Zdravlje</vt:lpstr>
      <vt:lpstr>Zdravlje</vt:lpstr>
      <vt:lpstr>Zdravlje</vt:lpstr>
      <vt:lpstr>Osvetljenost</vt:lpstr>
      <vt:lpstr>Osvetljenost</vt:lpstr>
      <vt:lpstr>Osvetljenost</vt:lpstr>
      <vt:lpstr>Osvetljenost</vt:lpstr>
      <vt:lpstr>OKOLINA</vt:lpstr>
      <vt:lpstr>Reciklaža</vt:lpstr>
      <vt:lpstr>Potrošnja papira</vt:lpstr>
      <vt:lpstr>Štednja energije</vt:lpstr>
      <vt:lpstr>Štednja energije</vt:lpstr>
      <vt:lpstr>Zaštita</vt:lpstr>
      <vt:lpstr>Zaštita</vt:lpstr>
      <vt:lpstr>Napadi</vt:lpstr>
      <vt:lpstr>Odbrana</vt:lpstr>
      <vt:lpstr>Identitet /Autorizacija</vt:lpstr>
      <vt:lpstr>Identitet /Autorizacija</vt:lpstr>
      <vt:lpstr>Digitalni sertifikati</vt:lpstr>
      <vt:lpstr>Digitalni sertifikati</vt:lpstr>
      <vt:lpstr>Digitalni potpis</vt:lpstr>
      <vt:lpstr>Backup</vt:lpstr>
      <vt:lpstr>Backup</vt:lpstr>
      <vt:lpstr>Backup</vt:lpstr>
      <vt:lpstr>Backup</vt:lpstr>
      <vt:lpstr> Firewall</vt:lpstr>
      <vt:lpstr>Virusi </vt:lpstr>
      <vt:lpstr>Virusi</vt:lpstr>
      <vt:lpstr>Virusi</vt:lpstr>
      <vt:lpstr>Virusi</vt:lpstr>
      <vt:lpstr>Virusi</vt:lpstr>
      <vt:lpstr>Virusi</vt:lpstr>
      <vt:lpstr>Mere zaštite</vt:lpstr>
      <vt:lpstr>Mere zaštite</vt:lpstr>
      <vt:lpstr>Mere zaštite</vt:lpstr>
      <vt:lpstr>Mere zaštite</vt:lpstr>
      <vt:lpstr>Mere zaštite</vt:lpstr>
      <vt:lpstr>Zakon </vt:lpstr>
      <vt:lpstr>Autorska prava</vt:lpstr>
      <vt:lpstr>Intelektualna svojina</vt:lpstr>
      <vt:lpstr>Softverska piraterija</vt:lpstr>
      <vt:lpstr>Licenca korisnika</vt:lpstr>
      <vt:lpstr>Identifikacioni licencni broj</vt:lpstr>
      <vt:lpstr>PowerPoint Presentation</vt:lpstr>
      <vt:lpstr>Open Source</vt:lpstr>
      <vt:lpstr>GNU</vt:lpstr>
      <vt:lpstr>Copyright</vt:lpstr>
      <vt:lpstr>PowerPoint Presentation</vt:lpstr>
      <vt:lpstr>Zaštita podataka</vt:lpstr>
      <vt:lpstr>Zaštita podataka</vt:lpstr>
    </vt:vector>
  </TitlesOfParts>
  <Company>Windows uE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ICT U SVAKODNEVNOM ŽIVOTU</dc:title>
  <dc:creator>Zver</dc:creator>
  <cp:lastModifiedBy>nndjov@gmail.com</cp:lastModifiedBy>
  <cp:revision>168</cp:revision>
  <dcterms:created xsi:type="dcterms:W3CDTF">2009-10-26T17:38:50Z</dcterms:created>
  <dcterms:modified xsi:type="dcterms:W3CDTF">2020-11-04T10:11:00Z</dcterms:modified>
</cp:coreProperties>
</file>